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81" r:id="rId3"/>
    <p:sldId id="258" r:id="rId4"/>
    <p:sldId id="292" r:id="rId5"/>
    <p:sldId id="291" r:id="rId6"/>
    <p:sldId id="257" r:id="rId7"/>
    <p:sldId id="282" r:id="rId8"/>
    <p:sldId id="261" r:id="rId9"/>
    <p:sldId id="266" r:id="rId10"/>
    <p:sldId id="274" r:id="rId11"/>
    <p:sldId id="272" r:id="rId12"/>
    <p:sldId id="262" r:id="rId13"/>
    <p:sldId id="271" r:id="rId14"/>
    <p:sldId id="269" r:id="rId15"/>
    <p:sldId id="270" r:id="rId16"/>
    <p:sldId id="273" r:id="rId17"/>
    <p:sldId id="268" r:id="rId18"/>
    <p:sldId id="280" r:id="rId19"/>
    <p:sldId id="290" r:id="rId20"/>
    <p:sldId id="285" r:id="rId21"/>
    <p:sldId id="275" r:id="rId22"/>
    <p:sldId id="267" r:id="rId23"/>
    <p:sldId id="276" r:id="rId24"/>
    <p:sldId id="278" r:id="rId25"/>
    <p:sldId id="277" r:id="rId26"/>
    <p:sldId id="27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0D0D"/>
    <a:srgbClr val="5E0B0B"/>
    <a:srgbClr val="AB9949"/>
    <a:srgbClr val="8716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0323EE-44EC-FD61-8754-D2C55EF82234}" v="2" dt="2025-11-04T19:50:40.731"/>
    <p1510:client id="{598BFBD7-EE80-0D01-4DC2-62F470F983DD}" v="59" dt="2025-11-04T19:52:45.047"/>
    <p1510:client id="{7B2A6461-69D7-D21B-39C8-47B347080820}" v="23" dt="2025-11-04T19:36:12.4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5D7AE4-660B-4CF1-B111-398ECBB566BC}"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B32BBB9D-903E-408D-AD0B-5FBCB29219F1}">
      <dgm:prSet/>
      <dgm:spPr/>
      <dgm:t>
        <a:bodyPr/>
        <a:lstStyle/>
        <a:p>
          <a:r>
            <a:rPr lang="en-US"/>
            <a:t>OATH OF VOTER  SBE32</a:t>
          </a:r>
        </a:p>
      </dgm:t>
    </dgm:pt>
    <dgm:pt modelId="{EAFF8E61-45D6-450E-BD6F-736299F3EA03}" type="parTrans" cxnId="{B2E56C54-2F04-4C7E-9068-769E8C593619}">
      <dgm:prSet/>
      <dgm:spPr/>
      <dgm:t>
        <a:bodyPr/>
        <a:lstStyle/>
        <a:p>
          <a:endParaRPr lang="en-US"/>
        </a:p>
      </dgm:t>
    </dgm:pt>
    <dgm:pt modelId="{073777F4-5AFE-4655-934A-0F9BE6533995}" type="sibTrans" cxnId="{B2E56C54-2F04-4C7E-9068-769E8C593619}">
      <dgm:prSet/>
      <dgm:spPr/>
      <dgm:t>
        <a:bodyPr/>
        <a:lstStyle/>
        <a:p>
          <a:endParaRPr lang="en-US"/>
        </a:p>
      </dgm:t>
    </dgm:pt>
    <dgm:pt modelId="{0B1959B9-C0E1-4198-8DD2-9840507C538D}">
      <dgm:prSet/>
      <dgm:spPr/>
      <dgm:t>
        <a:bodyPr/>
        <a:lstStyle/>
        <a:p>
          <a:r>
            <a:rPr lang="en-US"/>
            <a:t>VOTER ASSISTANCE  SBE31</a:t>
          </a:r>
        </a:p>
      </dgm:t>
    </dgm:pt>
    <dgm:pt modelId="{067C6B46-3F8D-4641-9793-5AEFEB68301A}" type="parTrans" cxnId="{37F9A1A4-FCBE-4B81-8D8A-7707E96842D1}">
      <dgm:prSet/>
      <dgm:spPr/>
      <dgm:t>
        <a:bodyPr/>
        <a:lstStyle/>
        <a:p>
          <a:endParaRPr lang="en-US"/>
        </a:p>
      </dgm:t>
    </dgm:pt>
    <dgm:pt modelId="{B3A5E661-71A3-434E-AF3A-FCE84492488E}" type="sibTrans" cxnId="{37F9A1A4-FCBE-4B81-8D8A-7707E96842D1}">
      <dgm:prSet/>
      <dgm:spPr/>
      <dgm:t>
        <a:bodyPr/>
        <a:lstStyle/>
        <a:p>
          <a:endParaRPr lang="en-US"/>
        </a:p>
      </dgm:t>
    </dgm:pt>
    <dgm:pt modelId="{FBA203DC-79C5-40E5-8F61-56A484FDC053}">
      <dgm:prSet/>
      <dgm:spPr/>
      <dgm:t>
        <a:bodyPr/>
        <a:lstStyle/>
        <a:p>
          <a:r>
            <a:rPr lang="en-US"/>
            <a:t>VOTER AFFIRMATION SBE71</a:t>
          </a:r>
        </a:p>
      </dgm:t>
    </dgm:pt>
    <dgm:pt modelId="{4B9A60E0-18BB-4CBF-B1DD-CE1A8FB6141A}" type="parTrans" cxnId="{CE805539-F81C-47FB-A85F-86148576D545}">
      <dgm:prSet/>
      <dgm:spPr/>
      <dgm:t>
        <a:bodyPr/>
        <a:lstStyle/>
        <a:p>
          <a:endParaRPr lang="en-US"/>
        </a:p>
      </dgm:t>
    </dgm:pt>
    <dgm:pt modelId="{47173767-AD01-4CDB-869B-A427C8975976}" type="sibTrans" cxnId="{CE805539-F81C-47FB-A85F-86148576D545}">
      <dgm:prSet/>
      <dgm:spPr/>
      <dgm:t>
        <a:bodyPr/>
        <a:lstStyle/>
        <a:p>
          <a:endParaRPr lang="en-US"/>
        </a:p>
      </dgm:t>
    </dgm:pt>
    <dgm:pt modelId="{99DFD2B9-E169-4CBD-9B98-06B4D4051582}">
      <dgm:prSet/>
      <dgm:spPr/>
      <dgm:t>
        <a:bodyPr/>
        <a:lstStyle/>
        <a:p>
          <a:pPr rtl="0"/>
          <a:r>
            <a:rPr lang="en-US"/>
            <a:t>ELECTION OFFICER</a:t>
          </a:r>
          <a:r>
            <a:rPr lang="en-US">
              <a:latin typeface="Calibri Light" panose="020F0302020204030204"/>
            </a:rPr>
            <a:t> AFFIRMATION SBE72</a:t>
          </a:r>
          <a:endParaRPr lang="en-US"/>
        </a:p>
      </dgm:t>
    </dgm:pt>
    <dgm:pt modelId="{AA541664-41F5-48B8-BDC6-AEB21B2BDA48}" type="parTrans" cxnId="{EB3333DF-CD42-4D57-AF66-492D5BA3CBFA}">
      <dgm:prSet/>
      <dgm:spPr/>
      <dgm:t>
        <a:bodyPr/>
        <a:lstStyle/>
        <a:p>
          <a:endParaRPr lang="en-US"/>
        </a:p>
      </dgm:t>
    </dgm:pt>
    <dgm:pt modelId="{E0DDE2D6-B187-4BFF-B7DA-0F7455C8FC62}" type="sibTrans" cxnId="{EB3333DF-CD42-4D57-AF66-492D5BA3CBFA}">
      <dgm:prSet/>
      <dgm:spPr/>
      <dgm:t>
        <a:bodyPr/>
        <a:lstStyle/>
        <a:p>
          <a:endParaRPr lang="en-US"/>
        </a:p>
      </dgm:t>
    </dgm:pt>
    <dgm:pt modelId="{A4210764-154B-440B-B5FD-0C4B5A93A154}">
      <dgm:prSet/>
      <dgm:spPr/>
      <dgm:t>
        <a:bodyPr/>
        <a:lstStyle/>
        <a:p>
          <a:r>
            <a:rPr lang="en-US"/>
            <a:t>PRECINCT MAP </a:t>
          </a:r>
        </a:p>
      </dgm:t>
    </dgm:pt>
    <dgm:pt modelId="{20F01345-55E9-4A55-8203-2BDA31528187}" type="parTrans" cxnId="{131480EC-7A40-40FC-A050-9740D0BA875C}">
      <dgm:prSet/>
      <dgm:spPr/>
      <dgm:t>
        <a:bodyPr/>
        <a:lstStyle/>
        <a:p>
          <a:endParaRPr lang="en-US"/>
        </a:p>
      </dgm:t>
    </dgm:pt>
    <dgm:pt modelId="{D975A9D7-7627-4CAA-B134-F9B069B123B4}" type="sibTrans" cxnId="{131480EC-7A40-40FC-A050-9740D0BA875C}">
      <dgm:prSet/>
      <dgm:spPr/>
      <dgm:t>
        <a:bodyPr/>
        <a:lstStyle/>
        <a:p>
          <a:endParaRPr lang="en-US"/>
        </a:p>
      </dgm:t>
    </dgm:pt>
    <dgm:pt modelId="{9A815053-FEFF-4ACD-BF5E-DCC033D760ED}">
      <dgm:prSet/>
      <dgm:spPr/>
      <dgm:t>
        <a:bodyPr/>
        <a:lstStyle/>
        <a:p>
          <a:r>
            <a:rPr lang="en-US"/>
            <a:t>CITY STREET MAP (IF IN CITY LIMITS)</a:t>
          </a:r>
        </a:p>
      </dgm:t>
    </dgm:pt>
    <dgm:pt modelId="{024920E5-1DC3-430B-A53B-FB56B92F3E55}" type="parTrans" cxnId="{7D9959E7-8B55-4E65-9897-E24FF41DAC82}">
      <dgm:prSet/>
      <dgm:spPr/>
      <dgm:t>
        <a:bodyPr/>
        <a:lstStyle/>
        <a:p>
          <a:endParaRPr lang="en-US"/>
        </a:p>
      </dgm:t>
    </dgm:pt>
    <dgm:pt modelId="{1946DB56-4463-40F2-8125-48E9F660976F}" type="sibTrans" cxnId="{7D9959E7-8B55-4E65-9897-E24FF41DAC82}">
      <dgm:prSet/>
      <dgm:spPr/>
      <dgm:t>
        <a:bodyPr/>
        <a:lstStyle/>
        <a:p>
          <a:endParaRPr lang="en-US"/>
        </a:p>
      </dgm:t>
    </dgm:pt>
    <dgm:pt modelId="{45354D8F-0AD3-4483-A82F-F9EC5AB095C0}">
      <dgm:prSet/>
      <dgm:spPr/>
      <dgm:t>
        <a:bodyPr/>
        <a:lstStyle/>
        <a:p>
          <a:r>
            <a:rPr lang="en-US"/>
            <a:t>SAMPLE BALLOTS</a:t>
          </a:r>
        </a:p>
      </dgm:t>
    </dgm:pt>
    <dgm:pt modelId="{402EE407-C404-4018-9E5B-3EC53D8D36F3}" type="parTrans" cxnId="{F5CB139D-45B5-44EF-9574-6450807D2980}">
      <dgm:prSet/>
      <dgm:spPr/>
      <dgm:t>
        <a:bodyPr/>
        <a:lstStyle/>
        <a:p>
          <a:endParaRPr lang="en-US"/>
        </a:p>
      </dgm:t>
    </dgm:pt>
    <dgm:pt modelId="{ECECEECE-452E-43C0-A0AD-E7DB589DEB47}" type="sibTrans" cxnId="{F5CB139D-45B5-44EF-9574-6450807D2980}">
      <dgm:prSet/>
      <dgm:spPr/>
      <dgm:t>
        <a:bodyPr/>
        <a:lstStyle/>
        <a:p>
          <a:endParaRPr lang="en-US"/>
        </a:p>
      </dgm:t>
    </dgm:pt>
    <dgm:pt modelId="{64C167C7-BBE1-4DC1-B522-2986CF639660}">
      <dgm:prSet/>
      <dgm:spPr/>
      <dgm:t>
        <a:bodyPr/>
        <a:lstStyle/>
        <a:p>
          <a:pPr rtl="0"/>
          <a:r>
            <a:rPr lang="en-US"/>
            <a:t>SHERIFF REPORT</a:t>
          </a:r>
          <a:r>
            <a:rPr lang="en-US">
              <a:latin typeface="Calibri Light" panose="020F0302020204030204"/>
            </a:rPr>
            <a:t> SBE52</a:t>
          </a:r>
          <a:endParaRPr lang="en-US"/>
        </a:p>
      </dgm:t>
    </dgm:pt>
    <dgm:pt modelId="{A69159BB-C988-4E8F-9D78-D514B94C2DF9}" type="parTrans" cxnId="{971FF128-3B07-446C-83A2-54C822ACFE80}">
      <dgm:prSet/>
      <dgm:spPr/>
      <dgm:t>
        <a:bodyPr/>
        <a:lstStyle/>
        <a:p>
          <a:endParaRPr lang="en-US"/>
        </a:p>
      </dgm:t>
    </dgm:pt>
    <dgm:pt modelId="{606AB8BB-67C8-460C-944A-053E670F2164}" type="sibTrans" cxnId="{971FF128-3B07-446C-83A2-54C822ACFE80}">
      <dgm:prSet/>
      <dgm:spPr/>
      <dgm:t>
        <a:bodyPr/>
        <a:lstStyle/>
        <a:p>
          <a:endParaRPr lang="en-US"/>
        </a:p>
      </dgm:t>
    </dgm:pt>
    <dgm:pt modelId="{1A7DE885-174E-47BE-92EC-06CF5C0D3AF2}">
      <dgm:prSet/>
      <dgm:spPr/>
      <dgm:t>
        <a:bodyPr/>
        <a:lstStyle/>
        <a:p>
          <a:r>
            <a:rPr lang="en-US"/>
            <a:t>LIST OF ABSENTEE VOTERS </a:t>
          </a:r>
        </a:p>
      </dgm:t>
    </dgm:pt>
    <dgm:pt modelId="{D9AEB940-A988-41D3-8448-1B3DAEB1EB9C}" type="parTrans" cxnId="{1C3820AD-9A0E-471C-9F68-467B3D02DDA3}">
      <dgm:prSet/>
      <dgm:spPr/>
      <dgm:t>
        <a:bodyPr/>
        <a:lstStyle/>
        <a:p>
          <a:endParaRPr lang="en-US"/>
        </a:p>
      </dgm:t>
    </dgm:pt>
    <dgm:pt modelId="{1D4E58E9-0B63-4DD5-8202-F3BB1B1CBB9F}" type="sibTrans" cxnId="{1C3820AD-9A0E-471C-9F68-467B3D02DDA3}">
      <dgm:prSet/>
      <dgm:spPr/>
      <dgm:t>
        <a:bodyPr/>
        <a:lstStyle/>
        <a:p>
          <a:endParaRPr lang="en-US"/>
        </a:p>
      </dgm:t>
    </dgm:pt>
    <dgm:pt modelId="{A2E51F20-2312-4D6E-A74B-ED7BF4ABE58F}">
      <dgm:prSet/>
      <dgm:spPr/>
      <dgm:t>
        <a:bodyPr/>
        <a:lstStyle/>
        <a:p>
          <a:r>
            <a:rPr lang="en-US"/>
            <a:t>VERITY SCAN ENVELOPE</a:t>
          </a:r>
        </a:p>
      </dgm:t>
    </dgm:pt>
    <dgm:pt modelId="{93AE1200-A233-41B8-9761-E98C0951D903}" type="parTrans" cxnId="{9F83A455-736D-42DE-A186-23248CB45DB0}">
      <dgm:prSet/>
      <dgm:spPr/>
      <dgm:t>
        <a:bodyPr/>
        <a:lstStyle/>
        <a:p>
          <a:endParaRPr lang="en-US"/>
        </a:p>
      </dgm:t>
    </dgm:pt>
    <dgm:pt modelId="{E2DC5762-EF5A-4DF5-835A-214C41B2D166}" type="sibTrans" cxnId="{9F83A455-736D-42DE-A186-23248CB45DB0}">
      <dgm:prSet/>
      <dgm:spPr/>
      <dgm:t>
        <a:bodyPr/>
        <a:lstStyle/>
        <a:p>
          <a:endParaRPr lang="en-US"/>
        </a:p>
      </dgm:t>
    </dgm:pt>
    <dgm:pt modelId="{ED036925-3A45-4DC1-9433-A8D3A146FB5F}">
      <dgm:prSet/>
      <dgm:spPr/>
      <dgm:t>
        <a:bodyPr/>
        <a:lstStyle/>
        <a:p>
          <a:r>
            <a:rPr lang="en-US"/>
            <a:t>VERITY TOUCHWRITER ENVELOPE </a:t>
          </a:r>
        </a:p>
      </dgm:t>
    </dgm:pt>
    <dgm:pt modelId="{E3235436-9837-443D-993D-2F311A5F8994}" type="parTrans" cxnId="{81A890D2-4C77-46D9-ADBC-965F8C797CEE}">
      <dgm:prSet/>
      <dgm:spPr/>
      <dgm:t>
        <a:bodyPr/>
        <a:lstStyle/>
        <a:p>
          <a:endParaRPr lang="en-US"/>
        </a:p>
      </dgm:t>
    </dgm:pt>
    <dgm:pt modelId="{55C76391-D13F-40B1-92D6-781A04091147}" type="sibTrans" cxnId="{81A890D2-4C77-46D9-ADBC-965F8C797CEE}">
      <dgm:prSet/>
      <dgm:spPr/>
      <dgm:t>
        <a:bodyPr/>
        <a:lstStyle/>
        <a:p>
          <a:endParaRPr lang="en-US"/>
        </a:p>
      </dgm:t>
    </dgm:pt>
    <dgm:pt modelId="{CDB2D0D5-0E02-4337-A317-A7E6BB9ED5A3}">
      <dgm:prSet/>
      <dgm:spPr/>
      <dgm:t>
        <a:bodyPr/>
        <a:lstStyle/>
        <a:p>
          <a:r>
            <a:rPr lang="en-US"/>
            <a:t>NAMES TAGS </a:t>
          </a:r>
        </a:p>
      </dgm:t>
    </dgm:pt>
    <dgm:pt modelId="{4D0915A1-387F-49DE-ACF9-6A138E455BA7}" type="parTrans" cxnId="{7291346D-8C5E-4D3A-993B-CDF80CFD2310}">
      <dgm:prSet/>
      <dgm:spPr/>
      <dgm:t>
        <a:bodyPr/>
        <a:lstStyle/>
        <a:p>
          <a:endParaRPr lang="en-US"/>
        </a:p>
      </dgm:t>
    </dgm:pt>
    <dgm:pt modelId="{0CF0F074-9E6D-4F3F-8A5F-D49C427C8A23}" type="sibTrans" cxnId="{7291346D-8C5E-4D3A-993B-CDF80CFD2310}">
      <dgm:prSet/>
      <dgm:spPr/>
      <dgm:t>
        <a:bodyPr/>
        <a:lstStyle/>
        <a:p>
          <a:endParaRPr lang="en-US"/>
        </a:p>
      </dgm:t>
    </dgm:pt>
    <dgm:pt modelId="{24C27436-3328-4880-B903-F3128A48BCAD}">
      <dgm:prSet phldr="0"/>
      <dgm:spPr/>
      <dgm:t>
        <a:bodyPr/>
        <a:lstStyle/>
        <a:p>
          <a:pPr rtl="0"/>
          <a:r>
            <a:rPr lang="en-US">
              <a:latin typeface="Calibri Light" panose="020F0302020204030204"/>
            </a:rPr>
            <a:t>PRECINCT LOCATIONS LIST </a:t>
          </a:r>
        </a:p>
      </dgm:t>
    </dgm:pt>
    <dgm:pt modelId="{C060FFDC-C421-4206-BA41-CE0821FFBAA9}" type="parTrans" cxnId="{0B02010E-886F-443C-B2DC-88A83DD161E8}">
      <dgm:prSet/>
      <dgm:spPr/>
    </dgm:pt>
    <dgm:pt modelId="{3B9BDFDE-EBD5-45C9-9108-F52EDF66821C}" type="sibTrans" cxnId="{0B02010E-886F-443C-B2DC-88A83DD161E8}">
      <dgm:prSet/>
      <dgm:spPr/>
      <dgm:t>
        <a:bodyPr/>
        <a:lstStyle/>
        <a:p>
          <a:endParaRPr lang="en-US"/>
        </a:p>
      </dgm:t>
    </dgm:pt>
    <dgm:pt modelId="{B6276410-001B-4C69-8EAA-6DE2E8565934}">
      <dgm:prSet phldr="0"/>
      <dgm:spPr/>
      <dgm:t>
        <a:bodyPr/>
        <a:lstStyle/>
        <a:p>
          <a:pPr rtl="0"/>
          <a:r>
            <a:rPr lang="en-US">
              <a:latin typeface="Calibri Light" panose="020F0302020204030204"/>
            </a:rPr>
            <a:t>VOTER REGISTRATION CARDS </a:t>
          </a:r>
        </a:p>
      </dgm:t>
    </dgm:pt>
    <dgm:pt modelId="{38404E4C-537D-4AB5-A752-6EA80F480A1C}" type="parTrans" cxnId="{3CDB4231-9B70-40F1-B233-DC4FDA65E858}">
      <dgm:prSet/>
      <dgm:spPr/>
    </dgm:pt>
    <dgm:pt modelId="{3F5C6654-CABB-4E5B-9870-11C40CB405BC}" type="sibTrans" cxnId="{3CDB4231-9B70-40F1-B233-DC4FDA65E858}">
      <dgm:prSet/>
      <dgm:spPr/>
      <dgm:t>
        <a:bodyPr/>
        <a:lstStyle/>
        <a:p>
          <a:endParaRPr lang="en-US"/>
        </a:p>
      </dgm:t>
    </dgm:pt>
    <dgm:pt modelId="{AE294B3E-9FE5-455E-99D2-696DB2837CBA}">
      <dgm:prSet phldr="0"/>
      <dgm:spPr/>
      <dgm:t>
        <a:bodyPr/>
        <a:lstStyle/>
        <a:p>
          <a:pPr rtl="0"/>
          <a:r>
            <a:rPr lang="en-US">
              <a:latin typeface="Calibri Light" panose="020F0302020204030204"/>
            </a:rPr>
            <a:t>E-POLL VERIFICATION SHEET </a:t>
          </a:r>
        </a:p>
      </dgm:t>
    </dgm:pt>
    <dgm:pt modelId="{B71A0CFC-C254-4403-AD44-7D39F8C886CE}" type="parTrans" cxnId="{C62AC325-26FA-4504-9116-668A7730F175}">
      <dgm:prSet/>
      <dgm:spPr/>
    </dgm:pt>
    <dgm:pt modelId="{6990933B-A425-4927-9C0D-D9E598B74C72}" type="sibTrans" cxnId="{C62AC325-26FA-4504-9116-668A7730F175}">
      <dgm:prSet/>
      <dgm:spPr/>
    </dgm:pt>
    <dgm:pt modelId="{F7795FBF-D602-4584-8EDC-2ABC2F3BC231}" type="pres">
      <dgm:prSet presAssocID="{C95D7AE4-660B-4CF1-B111-398ECBB566BC}" presName="diagram" presStyleCnt="0">
        <dgm:presLayoutVars>
          <dgm:dir/>
          <dgm:resizeHandles val="exact"/>
        </dgm:presLayoutVars>
      </dgm:prSet>
      <dgm:spPr/>
    </dgm:pt>
    <dgm:pt modelId="{67B923C8-D47D-4987-A104-D6B482CC7858}" type="pres">
      <dgm:prSet presAssocID="{B32BBB9D-903E-408D-AD0B-5FBCB29219F1}" presName="node" presStyleLbl="node1" presStyleIdx="0" presStyleCnt="15">
        <dgm:presLayoutVars>
          <dgm:bulletEnabled val="1"/>
        </dgm:presLayoutVars>
      </dgm:prSet>
      <dgm:spPr/>
    </dgm:pt>
    <dgm:pt modelId="{056691A4-5CBD-4A84-BEC5-DDBBA6BD121C}" type="pres">
      <dgm:prSet presAssocID="{073777F4-5AFE-4655-934A-0F9BE6533995}" presName="sibTrans" presStyleCnt="0"/>
      <dgm:spPr/>
    </dgm:pt>
    <dgm:pt modelId="{AF0D094C-1C1F-48FD-A1BD-0DDB08479524}" type="pres">
      <dgm:prSet presAssocID="{0B1959B9-C0E1-4198-8DD2-9840507C538D}" presName="node" presStyleLbl="node1" presStyleIdx="1" presStyleCnt="15">
        <dgm:presLayoutVars>
          <dgm:bulletEnabled val="1"/>
        </dgm:presLayoutVars>
      </dgm:prSet>
      <dgm:spPr/>
    </dgm:pt>
    <dgm:pt modelId="{B0916B61-E98E-4C48-BD87-6A886D591CFD}" type="pres">
      <dgm:prSet presAssocID="{B3A5E661-71A3-434E-AF3A-FCE84492488E}" presName="sibTrans" presStyleCnt="0"/>
      <dgm:spPr/>
    </dgm:pt>
    <dgm:pt modelId="{702C614C-DAE1-410D-8C93-7ED53A05C059}" type="pres">
      <dgm:prSet presAssocID="{FBA203DC-79C5-40E5-8F61-56A484FDC053}" presName="node" presStyleLbl="node1" presStyleIdx="2" presStyleCnt="15">
        <dgm:presLayoutVars>
          <dgm:bulletEnabled val="1"/>
        </dgm:presLayoutVars>
      </dgm:prSet>
      <dgm:spPr/>
    </dgm:pt>
    <dgm:pt modelId="{5ABEFE0F-2D06-4591-8083-EB5F99BC5963}" type="pres">
      <dgm:prSet presAssocID="{47173767-AD01-4CDB-869B-A427C8975976}" presName="sibTrans" presStyleCnt="0"/>
      <dgm:spPr/>
    </dgm:pt>
    <dgm:pt modelId="{33F3D990-4EEB-4942-8080-67F05E6808FC}" type="pres">
      <dgm:prSet presAssocID="{99DFD2B9-E169-4CBD-9B98-06B4D4051582}" presName="node" presStyleLbl="node1" presStyleIdx="3" presStyleCnt="15">
        <dgm:presLayoutVars>
          <dgm:bulletEnabled val="1"/>
        </dgm:presLayoutVars>
      </dgm:prSet>
      <dgm:spPr/>
    </dgm:pt>
    <dgm:pt modelId="{2732C875-CC7A-494C-AA78-CBFAC9F4CD4B}" type="pres">
      <dgm:prSet presAssocID="{E0DDE2D6-B187-4BFF-B7DA-0F7455C8FC62}" presName="sibTrans" presStyleCnt="0"/>
      <dgm:spPr/>
    </dgm:pt>
    <dgm:pt modelId="{A827E96F-18F5-48F4-B9FA-090B0DFBB4C0}" type="pres">
      <dgm:prSet presAssocID="{A4210764-154B-440B-B5FD-0C4B5A93A154}" presName="node" presStyleLbl="node1" presStyleIdx="4" presStyleCnt="15">
        <dgm:presLayoutVars>
          <dgm:bulletEnabled val="1"/>
        </dgm:presLayoutVars>
      </dgm:prSet>
      <dgm:spPr/>
    </dgm:pt>
    <dgm:pt modelId="{EA76CC8E-223D-40D0-945F-28097174709F}" type="pres">
      <dgm:prSet presAssocID="{D975A9D7-7627-4CAA-B134-F9B069B123B4}" presName="sibTrans" presStyleCnt="0"/>
      <dgm:spPr/>
    </dgm:pt>
    <dgm:pt modelId="{6E9CE089-1F7B-40B4-8C95-B979343EBB2D}" type="pres">
      <dgm:prSet presAssocID="{9A815053-FEFF-4ACD-BF5E-DCC033D760ED}" presName="node" presStyleLbl="node1" presStyleIdx="5" presStyleCnt="15">
        <dgm:presLayoutVars>
          <dgm:bulletEnabled val="1"/>
        </dgm:presLayoutVars>
      </dgm:prSet>
      <dgm:spPr/>
    </dgm:pt>
    <dgm:pt modelId="{5088CF9B-2DCF-4659-8D73-A66190C08501}" type="pres">
      <dgm:prSet presAssocID="{1946DB56-4463-40F2-8125-48E9F660976F}" presName="sibTrans" presStyleCnt="0"/>
      <dgm:spPr/>
    </dgm:pt>
    <dgm:pt modelId="{785303E1-A02C-4737-ADD0-778AA6845A67}" type="pres">
      <dgm:prSet presAssocID="{45354D8F-0AD3-4483-A82F-F9EC5AB095C0}" presName="node" presStyleLbl="node1" presStyleIdx="6" presStyleCnt="15">
        <dgm:presLayoutVars>
          <dgm:bulletEnabled val="1"/>
        </dgm:presLayoutVars>
      </dgm:prSet>
      <dgm:spPr/>
    </dgm:pt>
    <dgm:pt modelId="{5FDFE6B9-C7E1-4510-92B6-149D8BDFB12C}" type="pres">
      <dgm:prSet presAssocID="{ECECEECE-452E-43C0-A0AD-E7DB589DEB47}" presName="sibTrans" presStyleCnt="0"/>
      <dgm:spPr/>
    </dgm:pt>
    <dgm:pt modelId="{531AE32E-9A2A-4749-A130-50B340B17630}" type="pres">
      <dgm:prSet presAssocID="{64C167C7-BBE1-4DC1-B522-2986CF639660}" presName="node" presStyleLbl="node1" presStyleIdx="7" presStyleCnt="15">
        <dgm:presLayoutVars>
          <dgm:bulletEnabled val="1"/>
        </dgm:presLayoutVars>
      </dgm:prSet>
      <dgm:spPr/>
    </dgm:pt>
    <dgm:pt modelId="{04FCE624-1959-4CED-87C7-478A027245F0}" type="pres">
      <dgm:prSet presAssocID="{606AB8BB-67C8-460C-944A-053E670F2164}" presName="sibTrans" presStyleCnt="0"/>
      <dgm:spPr/>
    </dgm:pt>
    <dgm:pt modelId="{6FFF3620-D4F8-4ADF-B7EC-6D48E4E546B4}" type="pres">
      <dgm:prSet presAssocID="{AE294B3E-9FE5-455E-99D2-696DB2837CBA}" presName="node" presStyleLbl="node1" presStyleIdx="8" presStyleCnt="15">
        <dgm:presLayoutVars>
          <dgm:bulletEnabled val="1"/>
        </dgm:presLayoutVars>
      </dgm:prSet>
      <dgm:spPr/>
    </dgm:pt>
    <dgm:pt modelId="{D7D20E5C-1851-401D-B0D4-9D785D1245A4}" type="pres">
      <dgm:prSet presAssocID="{6990933B-A425-4927-9C0D-D9E598B74C72}" presName="sibTrans" presStyleCnt="0"/>
      <dgm:spPr/>
    </dgm:pt>
    <dgm:pt modelId="{C611DD72-C544-41CA-A8FD-412716597CA4}" type="pres">
      <dgm:prSet presAssocID="{1A7DE885-174E-47BE-92EC-06CF5C0D3AF2}" presName="node" presStyleLbl="node1" presStyleIdx="9" presStyleCnt="15">
        <dgm:presLayoutVars>
          <dgm:bulletEnabled val="1"/>
        </dgm:presLayoutVars>
      </dgm:prSet>
      <dgm:spPr/>
    </dgm:pt>
    <dgm:pt modelId="{4BDD9B37-5530-495F-9574-874613587A93}" type="pres">
      <dgm:prSet presAssocID="{1D4E58E9-0B63-4DD5-8202-F3BB1B1CBB9F}" presName="sibTrans" presStyleCnt="0"/>
      <dgm:spPr/>
    </dgm:pt>
    <dgm:pt modelId="{B57F4AA5-67D5-46F9-9B85-1B8D742F2BBF}" type="pres">
      <dgm:prSet presAssocID="{A2E51F20-2312-4D6E-A74B-ED7BF4ABE58F}" presName="node" presStyleLbl="node1" presStyleIdx="10" presStyleCnt="15">
        <dgm:presLayoutVars>
          <dgm:bulletEnabled val="1"/>
        </dgm:presLayoutVars>
      </dgm:prSet>
      <dgm:spPr/>
    </dgm:pt>
    <dgm:pt modelId="{6927AF5B-838A-4709-A9CE-F91929DE01B6}" type="pres">
      <dgm:prSet presAssocID="{E2DC5762-EF5A-4DF5-835A-214C41B2D166}" presName="sibTrans" presStyleCnt="0"/>
      <dgm:spPr/>
    </dgm:pt>
    <dgm:pt modelId="{A3147864-39FF-4D46-BB35-0FBB96F04DE9}" type="pres">
      <dgm:prSet presAssocID="{ED036925-3A45-4DC1-9433-A8D3A146FB5F}" presName="node" presStyleLbl="node1" presStyleIdx="11" presStyleCnt="15">
        <dgm:presLayoutVars>
          <dgm:bulletEnabled val="1"/>
        </dgm:presLayoutVars>
      </dgm:prSet>
      <dgm:spPr/>
    </dgm:pt>
    <dgm:pt modelId="{E86650CE-F296-4998-BE1F-74A5EFA68619}" type="pres">
      <dgm:prSet presAssocID="{55C76391-D13F-40B1-92D6-781A04091147}" presName="sibTrans" presStyleCnt="0"/>
      <dgm:spPr/>
    </dgm:pt>
    <dgm:pt modelId="{7D9F8BAD-5E79-4541-B2F2-FE3472A05E86}" type="pres">
      <dgm:prSet presAssocID="{CDB2D0D5-0E02-4337-A317-A7E6BB9ED5A3}" presName="node" presStyleLbl="node1" presStyleIdx="12" presStyleCnt="15">
        <dgm:presLayoutVars>
          <dgm:bulletEnabled val="1"/>
        </dgm:presLayoutVars>
      </dgm:prSet>
      <dgm:spPr/>
    </dgm:pt>
    <dgm:pt modelId="{11F62BBE-4557-4FF8-A5BE-26968039D6B2}" type="pres">
      <dgm:prSet presAssocID="{0CF0F074-9E6D-4F3F-8A5F-D49C427C8A23}" presName="sibTrans" presStyleCnt="0"/>
      <dgm:spPr/>
    </dgm:pt>
    <dgm:pt modelId="{7A092EFE-1B4A-4FB1-81F3-AD02175548DC}" type="pres">
      <dgm:prSet presAssocID="{24C27436-3328-4880-B903-F3128A48BCAD}" presName="node" presStyleLbl="node1" presStyleIdx="13" presStyleCnt="15">
        <dgm:presLayoutVars>
          <dgm:bulletEnabled val="1"/>
        </dgm:presLayoutVars>
      </dgm:prSet>
      <dgm:spPr/>
    </dgm:pt>
    <dgm:pt modelId="{B350794A-F82F-4C1B-B40E-2F357C408FBF}" type="pres">
      <dgm:prSet presAssocID="{3B9BDFDE-EBD5-45C9-9108-F52EDF66821C}" presName="sibTrans" presStyleCnt="0"/>
      <dgm:spPr/>
    </dgm:pt>
    <dgm:pt modelId="{CDBF74FB-5EFB-4FBD-A0CC-8C93CFFDDE24}" type="pres">
      <dgm:prSet presAssocID="{B6276410-001B-4C69-8EAA-6DE2E8565934}" presName="node" presStyleLbl="node1" presStyleIdx="14" presStyleCnt="15">
        <dgm:presLayoutVars>
          <dgm:bulletEnabled val="1"/>
        </dgm:presLayoutVars>
      </dgm:prSet>
      <dgm:spPr/>
    </dgm:pt>
  </dgm:ptLst>
  <dgm:cxnLst>
    <dgm:cxn modelId="{D5DAAB01-9971-4DCD-9A48-7C25DA5BD7D7}" type="presOf" srcId="{64C167C7-BBE1-4DC1-B522-2986CF639660}" destId="{531AE32E-9A2A-4749-A130-50B340B17630}" srcOrd="0" destOrd="0" presId="urn:microsoft.com/office/officeart/2005/8/layout/default"/>
    <dgm:cxn modelId="{C34F6509-1421-4A16-BD62-6E70C556E4F1}" type="presOf" srcId="{24C27436-3328-4880-B903-F3128A48BCAD}" destId="{7A092EFE-1B4A-4FB1-81F3-AD02175548DC}" srcOrd="0" destOrd="0" presId="urn:microsoft.com/office/officeart/2005/8/layout/default"/>
    <dgm:cxn modelId="{69A9A00C-2875-4E40-A1AB-71B3A7D7F5E6}" type="presOf" srcId="{45354D8F-0AD3-4483-A82F-F9EC5AB095C0}" destId="{785303E1-A02C-4737-ADD0-778AA6845A67}" srcOrd="0" destOrd="0" presId="urn:microsoft.com/office/officeart/2005/8/layout/default"/>
    <dgm:cxn modelId="{0B02010E-886F-443C-B2DC-88A83DD161E8}" srcId="{C95D7AE4-660B-4CF1-B111-398ECBB566BC}" destId="{24C27436-3328-4880-B903-F3128A48BCAD}" srcOrd="13" destOrd="0" parTransId="{C060FFDC-C421-4206-BA41-CE0821FFBAA9}" sibTransId="{3B9BDFDE-EBD5-45C9-9108-F52EDF66821C}"/>
    <dgm:cxn modelId="{61C4611F-BEED-45DE-9B0D-1BEA8263566C}" type="presOf" srcId="{9A815053-FEFF-4ACD-BF5E-DCC033D760ED}" destId="{6E9CE089-1F7B-40B4-8C95-B979343EBB2D}" srcOrd="0" destOrd="0" presId="urn:microsoft.com/office/officeart/2005/8/layout/default"/>
    <dgm:cxn modelId="{C62AC325-26FA-4504-9116-668A7730F175}" srcId="{C95D7AE4-660B-4CF1-B111-398ECBB566BC}" destId="{AE294B3E-9FE5-455E-99D2-696DB2837CBA}" srcOrd="8" destOrd="0" parTransId="{B71A0CFC-C254-4403-AD44-7D39F8C886CE}" sibTransId="{6990933B-A425-4927-9C0D-D9E598B74C72}"/>
    <dgm:cxn modelId="{0768A928-2CDC-49CA-B647-B2166F42EF1C}" type="presOf" srcId="{1A7DE885-174E-47BE-92EC-06CF5C0D3AF2}" destId="{C611DD72-C544-41CA-A8FD-412716597CA4}" srcOrd="0" destOrd="0" presId="urn:microsoft.com/office/officeart/2005/8/layout/default"/>
    <dgm:cxn modelId="{971FF128-3B07-446C-83A2-54C822ACFE80}" srcId="{C95D7AE4-660B-4CF1-B111-398ECBB566BC}" destId="{64C167C7-BBE1-4DC1-B522-2986CF639660}" srcOrd="7" destOrd="0" parTransId="{A69159BB-C988-4E8F-9D78-D514B94C2DF9}" sibTransId="{606AB8BB-67C8-460C-944A-053E670F2164}"/>
    <dgm:cxn modelId="{3CDB4231-9B70-40F1-B233-DC4FDA65E858}" srcId="{C95D7AE4-660B-4CF1-B111-398ECBB566BC}" destId="{B6276410-001B-4C69-8EAA-6DE2E8565934}" srcOrd="14" destOrd="0" parTransId="{38404E4C-537D-4AB5-A752-6EA80F480A1C}" sibTransId="{3F5C6654-CABB-4E5B-9870-11C40CB405BC}"/>
    <dgm:cxn modelId="{0A0CEF34-8651-4275-9F1F-7F6E77F16044}" type="presOf" srcId="{AE294B3E-9FE5-455E-99D2-696DB2837CBA}" destId="{6FFF3620-D4F8-4ADF-B7EC-6D48E4E546B4}" srcOrd="0" destOrd="0" presId="urn:microsoft.com/office/officeart/2005/8/layout/default"/>
    <dgm:cxn modelId="{CE805539-F81C-47FB-A85F-86148576D545}" srcId="{C95D7AE4-660B-4CF1-B111-398ECBB566BC}" destId="{FBA203DC-79C5-40E5-8F61-56A484FDC053}" srcOrd="2" destOrd="0" parTransId="{4B9A60E0-18BB-4CBF-B1DD-CE1A8FB6141A}" sibTransId="{47173767-AD01-4CDB-869B-A427C8975976}"/>
    <dgm:cxn modelId="{13AF3841-9F12-490F-834F-2B1BA2505308}" type="presOf" srcId="{B6276410-001B-4C69-8EAA-6DE2E8565934}" destId="{CDBF74FB-5EFB-4FBD-A0CC-8C93CFFDDE24}" srcOrd="0" destOrd="0" presId="urn:microsoft.com/office/officeart/2005/8/layout/default"/>
    <dgm:cxn modelId="{DAC83263-1376-4BC2-9448-67E412E7F444}" type="presOf" srcId="{CDB2D0D5-0E02-4337-A317-A7E6BB9ED5A3}" destId="{7D9F8BAD-5E79-4541-B2F2-FE3472A05E86}" srcOrd="0" destOrd="0" presId="urn:microsoft.com/office/officeart/2005/8/layout/default"/>
    <dgm:cxn modelId="{68F0CE4C-C230-44FA-80D8-96BAF2896D3A}" type="presOf" srcId="{A2E51F20-2312-4D6E-A74B-ED7BF4ABE58F}" destId="{B57F4AA5-67D5-46F9-9B85-1B8D742F2BBF}" srcOrd="0" destOrd="0" presId="urn:microsoft.com/office/officeart/2005/8/layout/default"/>
    <dgm:cxn modelId="{7291346D-8C5E-4D3A-993B-CDF80CFD2310}" srcId="{C95D7AE4-660B-4CF1-B111-398ECBB566BC}" destId="{CDB2D0D5-0E02-4337-A317-A7E6BB9ED5A3}" srcOrd="12" destOrd="0" parTransId="{4D0915A1-387F-49DE-ACF9-6A138E455BA7}" sibTransId="{0CF0F074-9E6D-4F3F-8A5F-D49C427C8A23}"/>
    <dgm:cxn modelId="{B2E56C54-2F04-4C7E-9068-769E8C593619}" srcId="{C95D7AE4-660B-4CF1-B111-398ECBB566BC}" destId="{B32BBB9D-903E-408D-AD0B-5FBCB29219F1}" srcOrd="0" destOrd="0" parTransId="{EAFF8E61-45D6-450E-BD6F-736299F3EA03}" sibTransId="{073777F4-5AFE-4655-934A-0F9BE6533995}"/>
    <dgm:cxn modelId="{A9A35454-45B9-4D9C-AEE7-91EBFE65FE0E}" type="presOf" srcId="{A4210764-154B-440B-B5FD-0C4B5A93A154}" destId="{A827E96F-18F5-48F4-B9FA-090B0DFBB4C0}" srcOrd="0" destOrd="0" presId="urn:microsoft.com/office/officeart/2005/8/layout/default"/>
    <dgm:cxn modelId="{6E4B5A55-7717-4C31-8FD2-B3855D87ACFD}" type="presOf" srcId="{C95D7AE4-660B-4CF1-B111-398ECBB566BC}" destId="{F7795FBF-D602-4584-8EDC-2ABC2F3BC231}" srcOrd="0" destOrd="0" presId="urn:microsoft.com/office/officeart/2005/8/layout/default"/>
    <dgm:cxn modelId="{9F83A455-736D-42DE-A186-23248CB45DB0}" srcId="{C95D7AE4-660B-4CF1-B111-398ECBB566BC}" destId="{A2E51F20-2312-4D6E-A74B-ED7BF4ABE58F}" srcOrd="10" destOrd="0" parTransId="{93AE1200-A233-41B8-9761-E98C0951D903}" sibTransId="{E2DC5762-EF5A-4DF5-835A-214C41B2D166}"/>
    <dgm:cxn modelId="{58FD7557-E866-4E1F-9499-F624FB05C380}" type="presOf" srcId="{B32BBB9D-903E-408D-AD0B-5FBCB29219F1}" destId="{67B923C8-D47D-4987-A104-D6B482CC7858}" srcOrd="0" destOrd="0" presId="urn:microsoft.com/office/officeart/2005/8/layout/default"/>
    <dgm:cxn modelId="{C39E4796-F8F0-4D5E-BB26-0F81F9A35768}" type="presOf" srcId="{FBA203DC-79C5-40E5-8F61-56A484FDC053}" destId="{702C614C-DAE1-410D-8C93-7ED53A05C059}" srcOrd="0" destOrd="0" presId="urn:microsoft.com/office/officeart/2005/8/layout/default"/>
    <dgm:cxn modelId="{F5CB139D-45B5-44EF-9574-6450807D2980}" srcId="{C95D7AE4-660B-4CF1-B111-398ECBB566BC}" destId="{45354D8F-0AD3-4483-A82F-F9EC5AB095C0}" srcOrd="6" destOrd="0" parTransId="{402EE407-C404-4018-9E5B-3EC53D8D36F3}" sibTransId="{ECECEECE-452E-43C0-A0AD-E7DB589DEB47}"/>
    <dgm:cxn modelId="{9E84809E-BD0C-4CF0-826F-6BBB13FA2337}" type="presOf" srcId="{0B1959B9-C0E1-4198-8DD2-9840507C538D}" destId="{AF0D094C-1C1F-48FD-A1BD-0DDB08479524}" srcOrd="0" destOrd="0" presId="urn:microsoft.com/office/officeart/2005/8/layout/default"/>
    <dgm:cxn modelId="{37F9A1A4-FCBE-4B81-8D8A-7707E96842D1}" srcId="{C95D7AE4-660B-4CF1-B111-398ECBB566BC}" destId="{0B1959B9-C0E1-4198-8DD2-9840507C538D}" srcOrd="1" destOrd="0" parTransId="{067C6B46-3F8D-4641-9793-5AEFEB68301A}" sibTransId="{B3A5E661-71A3-434E-AF3A-FCE84492488E}"/>
    <dgm:cxn modelId="{1C3820AD-9A0E-471C-9F68-467B3D02DDA3}" srcId="{C95D7AE4-660B-4CF1-B111-398ECBB566BC}" destId="{1A7DE885-174E-47BE-92EC-06CF5C0D3AF2}" srcOrd="9" destOrd="0" parTransId="{D9AEB940-A988-41D3-8448-1B3DAEB1EB9C}" sibTransId="{1D4E58E9-0B63-4DD5-8202-F3BB1B1CBB9F}"/>
    <dgm:cxn modelId="{81A890D2-4C77-46D9-ADBC-965F8C797CEE}" srcId="{C95D7AE4-660B-4CF1-B111-398ECBB566BC}" destId="{ED036925-3A45-4DC1-9433-A8D3A146FB5F}" srcOrd="11" destOrd="0" parTransId="{E3235436-9837-443D-993D-2F311A5F8994}" sibTransId="{55C76391-D13F-40B1-92D6-781A04091147}"/>
    <dgm:cxn modelId="{EB3333DF-CD42-4D57-AF66-492D5BA3CBFA}" srcId="{C95D7AE4-660B-4CF1-B111-398ECBB566BC}" destId="{99DFD2B9-E169-4CBD-9B98-06B4D4051582}" srcOrd="3" destOrd="0" parTransId="{AA541664-41F5-48B8-BDC6-AEB21B2BDA48}" sibTransId="{E0DDE2D6-B187-4BFF-B7DA-0F7455C8FC62}"/>
    <dgm:cxn modelId="{B2C966DF-CBE3-41F3-835E-3AE2D7FDC4CD}" type="presOf" srcId="{99DFD2B9-E169-4CBD-9B98-06B4D4051582}" destId="{33F3D990-4EEB-4942-8080-67F05E6808FC}" srcOrd="0" destOrd="0" presId="urn:microsoft.com/office/officeart/2005/8/layout/default"/>
    <dgm:cxn modelId="{7D9959E7-8B55-4E65-9897-E24FF41DAC82}" srcId="{C95D7AE4-660B-4CF1-B111-398ECBB566BC}" destId="{9A815053-FEFF-4ACD-BF5E-DCC033D760ED}" srcOrd="5" destOrd="0" parTransId="{024920E5-1DC3-430B-A53B-FB56B92F3E55}" sibTransId="{1946DB56-4463-40F2-8125-48E9F660976F}"/>
    <dgm:cxn modelId="{131480EC-7A40-40FC-A050-9740D0BA875C}" srcId="{C95D7AE4-660B-4CF1-B111-398ECBB566BC}" destId="{A4210764-154B-440B-B5FD-0C4B5A93A154}" srcOrd="4" destOrd="0" parTransId="{20F01345-55E9-4A55-8203-2BDA31528187}" sibTransId="{D975A9D7-7627-4CAA-B134-F9B069B123B4}"/>
    <dgm:cxn modelId="{4BF840F9-21B0-4D97-9FDA-62959AB739B3}" type="presOf" srcId="{ED036925-3A45-4DC1-9433-A8D3A146FB5F}" destId="{A3147864-39FF-4D46-BB35-0FBB96F04DE9}" srcOrd="0" destOrd="0" presId="urn:microsoft.com/office/officeart/2005/8/layout/default"/>
    <dgm:cxn modelId="{9F222956-BD34-428A-9D89-C4AD24ED9D56}" type="presParOf" srcId="{F7795FBF-D602-4584-8EDC-2ABC2F3BC231}" destId="{67B923C8-D47D-4987-A104-D6B482CC7858}" srcOrd="0" destOrd="0" presId="urn:microsoft.com/office/officeart/2005/8/layout/default"/>
    <dgm:cxn modelId="{57346A78-16D9-4E69-A9A3-556C125FB9E1}" type="presParOf" srcId="{F7795FBF-D602-4584-8EDC-2ABC2F3BC231}" destId="{056691A4-5CBD-4A84-BEC5-DDBBA6BD121C}" srcOrd="1" destOrd="0" presId="urn:microsoft.com/office/officeart/2005/8/layout/default"/>
    <dgm:cxn modelId="{D6A86658-3A69-444A-94C6-1EA91936EDB9}" type="presParOf" srcId="{F7795FBF-D602-4584-8EDC-2ABC2F3BC231}" destId="{AF0D094C-1C1F-48FD-A1BD-0DDB08479524}" srcOrd="2" destOrd="0" presId="urn:microsoft.com/office/officeart/2005/8/layout/default"/>
    <dgm:cxn modelId="{409B5EA2-B3C4-4A66-96F1-CEA247496082}" type="presParOf" srcId="{F7795FBF-D602-4584-8EDC-2ABC2F3BC231}" destId="{B0916B61-E98E-4C48-BD87-6A886D591CFD}" srcOrd="3" destOrd="0" presId="urn:microsoft.com/office/officeart/2005/8/layout/default"/>
    <dgm:cxn modelId="{578A3607-70C2-4848-B97D-AE6F7612C000}" type="presParOf" srcId="{F7795FBF-D602-4584-8EDC-2ABC2F3BC231}" destId="{702C614C-DAE1-410D-8C93-7ED53A05C059}" srcOrd="4" destOrd="0" presId="urn:microsoft.com/office/officeart/2005/8/layout/default"/>
    <dgm:cxn modelId="{91F5077A-8BAF-47B0-AD1C-B22D5968BEE6}" type="presParOf" srcId="{F7795FBF-D602-4584-8EDC-2ABC2F3BC231}" destId="{5ABEFE0F-2D06-4591-8083-EB5F99BC5963}" srcOrd="5" destOrd="0" presId="urn:microsoft.com/office/officeart/2005/8/layout/default"/>
    <dgm:cxn modelId="{0EAB5A0A-0976-4805-8024-302ADBED9907}" type="presParOf" srcId="{F7795FBF-D602-4584-8EDC-2ABC2F3BC231}" destId="{33F3D990-4EEB-4942-8080-67F05E6808FC}" srcOrd="6" destOrd="0" presId="urn:microsoft.com/office/officeart/2005/8/layout/default"/>
    <dgm:cxn modelId="{B22C531D-2F32-4E20-A9F1-A65E32172C93}" type="presParOf" srcId="{F7795FBF-D602-4584-8EDC-2ABC2F3BC231}" destId="{2732C875-CC7A-494C-AA78-CBFAC9F4CD4B}" srcOrd="7" destOrd="0" presId="urn:microsoft.com/office/officeart/2005/8/layout/default"/>
    <dgm:cxn modelId="{5D04692B-8EDB-4E43-A6E8-410F95BE5DC4}" type="presParOf" srcId="{F7795FBF-D602-4584-8EDC-2ABC2F3BC231}" destId="{A827E96F-18F5-48F4-B9FA-090B0DFBB4C0}" srcOrd="8" destOrd="0" presId="urn:microsoft.com/office/officeart/2005/8/layout/default"/>
    <dgm:cxn modelId="{56DA4772-4208-4C6E-8D05-37FFF7D55368}" type="presParOf" srcId="{F7795FBF-D602-4584-8EDC-2ABC2F3BC231}" destId="{EA76CC8E-223D-40D0-945F-28097174709F}" srcOrd="9" destOrd="0" presId="urn:microsoft.com/office/officeart/2005/8/layout/default"/>
    <dgm:cxn modelId="{9EE2E6A1-B5E4-425B-BDC1-DF8F72F754C8}" type="presParOf" srcId="{F7795FBF-D602-4584-8EDC-2ABC2F3BC231}" destId="{6E9CE089-1F7B-40B4-8C95-B979343EBB2D}" srcOrd="10" destOrd="0" presId="urn:microsoft.com/office/officeart/2005/8/layout/default"/>
    <dgm:cxn modelId="{38EC3848-AF14-4066-A086-1ABBBA93879D}" type="presParOf" srcId="{F7795FBF-D602-4584-8EDC-2ABC2F3BC231}" destId="{5088CF9B-2DCF-4659-8D73-A66190C08501}" srcOrd="11" destOrd="0" presId="urn:microsoft.com/office/officeart/2005/8/layout/default"/>
    <dgm:cxn modelId="{F1D833B1-D6F0-427C-8BE6-EF7A818A48E0}" type="presParOf" srcId="{F7795FBF-D602-4584-8EDC-2ABC2F3BC231}" destId="{785303E1-A02C-4737-ADD0-778AA6845A67}" srcOrd="12" destOrd="0" presId="urn:microsoft.com/office/officeart/2005/8/layout/default"/>
    <dgm:cxn modelId="{CFA2D42B-5AD3-40C3-BC6C-81080FC0E457}" type="presParOf" srcId="{F7795FBF-D602-4584-8EDC-2ABC2F3BC231}" destId="{5FDFE6B9-C7E1-4510-92B6-149D8BDFB12C}" srcOrd="13" destOrd="0" presId="urn:microsoft.com/office/officeart/2005/8/layout/default"/>
    <dgm:cxn modelId="{16751A88-5A70-4440-9F7C-465DCED6D6B4}" type="presParOf" srcId="{F7795FBF-D602-4584-8EDC-2ABC2F3BC231}" destId="{531AE32E-9A2A-4749-A130-50B340B17630}" srcOrd="14" destOrd="0" presId="urn:microsoft.com/office/officeart/2005/8/layout/default"/>
    <dgm:cxn modelId="{8CE493F3-414D-4966-83B1-E2D8346D1DF8}" type="presParOf" srcId="{F7795FBF-D602-4584-8EDC-2ABC2F3BC231}" destId="{04FCE624-1959-4CED-87C7-478A027245F0}" srcOrd="15" destOrd="0" presId="urn:microsoft.com/office/officeart/2005/8/layout/default"/>
    <dgm:cxn modelId="{7CF491CD-A14E-4FD0-9005-325DF0E3F4CB}" type="presParOf" srcId="{F7795FBF-D602-4584-8EDC-2ABC2F3BC231}" destId="{6FFF3620-D4F8-4ADF-B7EC-6D48E4E546B4}" srcOrd="16" destOrd="0" presId="urn:microsoft.com/office/officeart/2005/8/layout/default"/>
    <dgm:cxn modelId="{D7399F08-EF65-4F3A-B565-EEA23A94B16F}" type="presParOf" srcId="{F7795FBF-D602-4584-8EDC-2ABC2F3BC231}" destId="{D7D20E5C-1851-401D-B0D4-9D785D1245A4}" srcOrd="17" destOrd="0" presId="urn:microsoft.com/office/officeart/2005/8/layout/default"/>
    <dgm:cxn modelId="{390EB088-026F-4BA9-A7D6-CACDCA356637}" type="presParOf" srcId="{F7795FBF-D602-4584-8EDC-2ABC2F3BC231}" destId="{C611DD72-C544-41CA-A8FD-412716597CA4}" srcOrd="18" destOrd="0" presId="urn:microsoft.com/office/officeart/2005/8/layout/default"/>
    <dgm:cxn modelId="{DE2E0507-B70A-4A5E-9EC2-DA123C110E52}" type="presParOf" srcId="{F7795FBF-D602-4584-8EDC-2ABC2F3BC231}" destId="{4BDD9B37-5530-495F-9574-874613587A93}" srcOrd="19" destOrd="0" presId="urn:microsoft.com/office/officeart/2005/8/layout/default"/>
    <dgm:cxn modelId="{56E267B5-F4FA-423D-BCB8-20C25F1CE311}" type="presParOf" srcId="{F7795FBF-D602-4584-8EDC-2ABC2F3BC231}" destId="{B57F4AA5-67D5-46F9-9B85-1B8D742F2BBF}" srcOrd="20" destOrd="0" presId="urn:microsoft.com/office/officeart/2005/8/layout/default"/>
    <dgm:cxn modelId="{DDA3B898-3B2C-4F92-A465-2A7B49B2B71B}" type="presParOf" srcId="{F7795FBF-D602-4584-8EDC-2ABC2F3BC231}" destId="{6927AF5B-838A-4709-A9CE-F91929DE01B6}" srcOrd="21" destOrd="0" presId="urn:microsoft.com/office/officeart/2005/8/layout/default"/>
    <dgm:cxn modelId="{49A7B357-6993-447C-9FC3-D587649A19D9}" type="presParOf" srcId="{F7795FBF-D602-4584-8EDC-2ABC2F3BC231}" destId="{A3147864-39FF-4D46-BB35-0FBB96F04DE9}" srcOrd="22" destOrd="0" presId="urn:microsoft.com/office/officeart/2005/8/layout/default"/>
    <dgm:cxn modelId="{4047AC94-82F1-43CC-82BD-C99A92FA0DB3}" type="presParOf" srcId="{F7795FBF-D602-4584-8EDC-2ABC2F3BC231}" destId="{E86650CE-F296-4998-BE1F-74A5EFA68619}" srcOrd="23" destOrd="0" presId="urn:microsoft.com/office/officeart/2005/8/layout/default"/>
    <dgm:cxn modelId="{9B0B7F24-8665-49AD-A2A1-4974AC1FD9D6}" type="presParOf" srcId="{F7795FBF-D602-4584-8EDC-2ABC2F3BC231}" destId="{7D9F8BAD-5E79-4541-B2F2-FE3472A05E86}" srcOrd="24" destOrd="0" presId="urn:microsoft.com/office/officeart/2005/8/layout/default"/>
    <dgm:cxn modelId="{49886DED-443A-4CD1-B75D-C573C5D3D05C}" type="presParOf" srcId="{F7795FBF-D602-4584-8EDC-2ABC2F3BC231}" destId="{11F62BBE-4557-4FF8-A5BE-26968039D6B2}" srcOrd="25" destOrd="0" presId="urn:microsoft.com/office/officeart/2005/8/layout/default"/>
    <dgm:cxn modelId="{66934897-BDB6-438E-A9B8-2963770C29CB}" type="presParOf" srcId="{F7795FBF-D602-4584-8EDC-2ABC2F3BC231}" destId="{7A092EFE-1B4A-4FB1-81F3-AD02175548DC}" srcOrd="26" destOrd="0" presId="urn:microsoft.com/office/officeart/2005/8/layout/default"/>
    <dgm:cxn modelId="{5F1AA798-B986-49D6-85B5-BAFB89C7A4B8}" type="presParOf" srcId="{F7795FBF-D602-4584-8EDC-2ABC2F3BC231}" destId="{B350794A-F82F-4C1B-B40E-2F357C408FBF}" srcOrd="27" destOrd="0" presId="urn:microsoft.com/office/officeart/2005/8/layout/default"/>
    <dgm:cxn modelId="{1E01A969-1837-4D7F-8AD5-28C7A6DD1761}" type="presParOf" srcId="{F7795FBF-D602-4584-8EDC-2ABC2F3BC231}" destId="{CDBF74FB-5EFB-4FBD-A0CC-8C93CFFDDE24}" srcOrd="2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B923C8-D47D-4987-A104-D6B482CC7858}">
      <dsp:nvSpPr>
        <dsp:cNvPr id="0" name=""/>
        <dsp:cNvSpPr/>
      </dsp:nvSpPr>
      <dsp:spPr>
        <a:xfrm>
          <a:off x="486363" y="1164"/>
          <a:ext cx="1843537" cy="110612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OATH OF VOTER  SBE32</a:t>
          </a:r>
        </a:p>
      </dsp:txBody>
      <dsp:txXfrm>
        <a:off x="486363" y="1164"/>
        <a:ext cx="1843537" cy="1106122"/>
      </dsp:txXfrm>
    </dsp:sp>
    <dsp:sp modelId="{AF0D094C-1C1F-48FD-A1BD-0DDB08479524}">
      <dsp:nvSpPr>
        <dsp:cNvPr id="0" name=""/>
        <dsp:cNvSpPr/>
      </dsp:nvSpPr>
      <dsp:spPr>
        <a:xfrm>
          <a:off x="2514254" y="1164"/>
          <a:ext cx="1843537" cy="110612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VOTER ASSISTANCE  SBE31</a:t>
          </a:r>
        </a:p>
      </dsp:txBody>
      <dsp:txXfrm>
        <a:off x="2514254" y="1164"/>
        <a:ext cx="1843537" cy="1106122"/>
      </dsp:txXfrm>
    </dsp:sp>
    <dsp:sp modelId="{702C614C-DAE1-410D-8C93-7ED53A05C059}">
      <dsp:nvSpPr>
        <dsp:cNvPr id="0" name=""/>
        <dsp:cNvSpPr/>
      </dsp:nvSpPr>
      <dsp:spPr>
        <a:xfrm>
          <a:off x="4542145" y="1164"/>
          <a:ext cx="1843537" cy="110612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VOTER AFFIRMATION SBE71</a:t>
          </a:r>
        </a:p>
      </dsp:txBody>
      <dsp:txXfrm>
        <a:off x="4542145" y="1164"/>
        <a:ext cx="1843537" cy="1106122"/>
      </dsp:txXfrm>
    </dsp:sp>
    <dsp:sp modelId="{33F3D990-4EEB-4942-8080-67F05E6808FC}">
      <dsp:nvSpPr>
        <dsp:cNvPr id="0" name=""/>
        <dsp:cNvSpPr/>
      </dsp:nvSpPr>
      <dsp:spPr>
        <a:xfrm>
          <a:off x="6570037" y="1164"/>
          <a:ext cx="1843537" cy="110612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t>ELECTION OFFICER</a:t>
          </a:r>
          <a:r>
            <a:rPr lang="en-US" sz="1700" kern="1200">
              <a:latin typeface="Calibri Light" panose="020F0302020204030204"/>
            </a:rPr>
            <a:t> AFFIRMATION SBE72</a:t>
          </a:r>
          <a:endParaRPr lang="en-US" sz="1700" kern="1200"/>
        </a:p>
      </dsp:txBody>
      <dsp:txXfrm>
        <a:off x="6570037" y="1164"/>
        <a:ext cx="1843537" cy="1106122"/>
      </dsp:txXfrm>
    </dsp:sp>
    <dsp:sp modelId="{A827E96F-18F5-48F4-B9FA-090B0DFBB4C0}">
      <dsp:nvSpPr>
        <dsp:cNvPr id="0" name=""/>
        <dsp:cNvSpPr/>
      </dsp:nvSpPr>
      <dsp:spPr>
        <a:xfrm>
          <a:off x="8597928" y="1164"/>
          <a:ext cx="1843537" cy="110612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PRECINCT MAP </a:t>
          </a:r>
        </a:p>
      </dsp:txBody>
      <dsp:txXfrm>
        <a:off x="8597928" y="1164"/>
        <a:ext cx="1843537" cy="1106122"/>
      </dsp:txXfrm>
    </dsp:sp>
    <dsp:sp modelId="{6E9CE089-1F7B-40B4-8C95-B979343EBB2D}">
      <dsp:nvSpPr>
        <dsp:cNvPr id="0" name=""/>
        <dsp:cNvSpPr/>
      </dsp:nvSpPr>
      <dsp:spPr>
        <a:xfrm>
          <a:off x="486363" y="1291641"/>
          <a:ext cx="1843537" cy="110612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CITY STREET MAP (IF IN CITY LIMITS)</a:t>
          </a:r>
        </a:p>
      </dsp:txBody>
      <dsp:txXfrm>
        <a:off x="486363" y="1291641"/>
        <a:ext cx="1843537" cy="1106122"/>
      </dsp:txXfrm>
    </dsp:sp>
    <dsp:sp modelId="{785303E1-A02C-4737-ADD0-778AA6845A67}">
      <dsp:nvSpPr>
        <dsp:cNvPr id="0" name=""/>
        <dsp:cNvSpPr/>
      </dsp:nvSpPr>
      <dsp:spPr>
        <a:xfrm>
          <a:off x="2514254" y="1291641"/>
          <a:ext cx="1843537" cy="110612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SAMPLE BALLOTS</a:t>
          </a:r>
        </a:p>
      </dsp:txBody>
      <dsp:txXfrm>
        <a:off x="2514254" y="1291641"/>
        <a:ext cx="1843537" cy="1106122"/>
      </dsp:txXfrm>
    </dsp:sp>
    <dsp:sp modelId="{531AE32E-9A2A-4749-A130-50B340B17630}">
      <dsp:nvSpPr>
        <dsp:cNvPr id="0" name=""/>
        <dsp:cNvSpPr/>
      </dsp:nvSpPr>
      <dsp:spPr>
        <a:xfrm>
          <a:off x="4542145" y="1291641"/>
          <a:ext cx="1843537" cy="110612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t>SHERIFF REPORT</a:t>
          </a:r>
          <a:r>
            <a:rPr lang="en-US" sz="1700" kern="1200">
              <a:latin typeface="Calibri Light" panose="020F0302020204030204"/>
            </a:rPr>
            <a:t> SBE52</a:t>
          </a:r>
          <a:endParaRPr lang="en-US" sz="1700" kern="1200"/>
        </a:p>
      </dsp:txBody>
      <dsp:txXfrm>
        <a:off x="4542145" y="1291641"/>
        <a:ext cx="1843537" cy="1106122"/>
      </dsp:txXfrm>
    </dsp:sp>
    <dsp:sp modelId="{6FFF3620-D4F8-4ADF-B7EC-6D48E4E546B4}">
      <dsp:nvSpPr>
        <dsp:cNvPr id="0" name=""/>
        <dsp:cNvSpPr/>
      </dsp:nvSpPr>
      <dsp:spPr>
        <a:xfrm>
          <a:off x="6570037" y="1291641"/>
          <a:ext cx="1843537" cy="110612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latin typeface="Calibri Light" panose="020F0302020204030204"/>
            </a:rPr>
            <a:t>E-POLL VERIFICATION SHEET </a:t>
          </a:r>
        </a:p>
      </dsp:txBody>
      <dsp:txXfrm>
        <a:off x="6570037" y="1291641"/>
        <a:ext cx="1843537" cy="1106122"/>
      </dsp:txXfrm>
    </dsp:sp>
    <dsp:sp modelId="{C611DD72-C544-41CA-A8FD-412716597CA4}">
      <dsp:nvSpPr>
        <dsp:cNvPr id="0" name=""/>
        <dsp:cNvSpPr/>
      </dsp:nvSpPr>
      <dsp:spPr>
        <a:xfrm>
          <a:off x="8597928" y="1291641"/>
          <a:ext cx="1843537" cy="110612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LIST OF ABSENTEE VOTERS </a:t>
          </a:r>
        </a:p>
      </dsp:txBody>
      <dsp:txXfrm>
        <a:off x="8597928" y="1291641"/>
        <a:ext cx="1843537" cy="1106122"/>
      </dsp:txXfrm>
    </dsp:sp>
    <dsp:sp modelId="{B57F4AA5-67D5-46F9-9B85-1B8D742F2BBF}">
      <dsp:nvSpPr>
        <dsp:cNvPr id="0" name=""/>
        <dsp:cNvSpPr/>
      </dsp:nvSpPr>
      <dsp:spPr>
        <a:xfrm>
          <a:off x="486363" y="2582117"/>
          <a:ext cx="1843537" cy="110612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VERITY SCAN ENVELOPE</a:t>
          </a:r>
        </a:p>
      </dsp:txBody>
      <dsp:txXfrm>
        <a:off x="486363" y="2582117"/>
        <a:ext cx="1843537" cy="1106122"/>
      </dsp:txXfrm>
    </dsp:sp>
    <dsp:sp modelId="{A3147864-39FF-4D46-BB35-0FBB96F04DE9}">
      <dsp:nvSpPr>
        <dsp:cNvPr id="0" name=""/>
        <dsp:cNvSpPr/>
      </dsp:nvSpPr>
      <dsp:spPr>
        <a:xfrm>
          <a:off x="2514254" y="2582117"/>
          <a:ext cx="1843537" cy="110612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VERITY TOUCHWRITER ENVELOPE </a:t>
          </a:r>
        </a:p>
      </dsp:txBody>
      <dsp:txXfrm>
        <a:off x="2514254" y="2582117"/>
        <a:ext cx="1843537" cy="1106122"/>
      </dsp:txXfrm>
    </dsp:sp>
    <dsp:sp modelId="{7D9F8BAD-5E79-4541-B2F2-FE3472A05E86}">
      <dsp:nvSpPr>
        <dsp:cNvPr id="0" name=""/>
        <dsp:cNvSpPr/>
      </dsp:nvSpPr>
      <dsp:spPr>
        <a:xfrm>
          <a:off x="4542145" y="2582117"/>
          <a:ext cx="1843537" cy="110612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NAMES TAGS </a:t>
          </a:r>
        </a:p>
      </dsp:txBody>
      <dsp:txXfrm>
        <a:off x="4542145" y="2582117"/>
        <a:ext cx="1843537" cy="1106122"/>
      </dsp:txXfrm>
    </dsp:sp>
    <dsp:sp modelId="{7A092EFE-1B4A-4FB1-81F3-AD02175548DC}">
      <dsp:nvSpPr>
        <dsp:cNvPr id="0" name=""/>
        <dsp:cNvSpPr/>
      </dsp:nvSpPr>
      <dsp:spPr>
        <a:xfrm>
          <a:off x="6570037" y="2582117"/>
          <a:ext cx="1843537" cy="110612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latin typeface="Calibri Light" panose="020F0302020204030204"/>
            </a:rPr>
            <a:t>PRECINCT LOCATIONS LIST </a:t>
          </a:r>
        </a:p>
      </dsp:txBody>
      <dsp:txXfrm>
        <a:off x="6570037" y="2582117"/>
        <a:ext cx="1843537" cy="1106122"/>
      </dsp:txXfrm>
    </dsp:sp>
    <dsp:sp modelId="{CDBF74FB-5EFB-4FBD-A0CC-8C93CFFDDE24}">
      <dsp:nvSpPr>
        <dsp:cNvPr id="0" name=""/>
        <dsp:cNvSpPr/>
      </dsp:nvSpPr>
      <dsp:spPr>
        <a:xfrm>
          <a:off x="8597928" y="2582117"/>
          <a:ext cx="1843537" cy="110612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latin typeface="Calibri Light" panose="020F0302020204030204"/>
            </a:rPr>
            <a:t>VOTER REGISTRATION CARDS </a:t>
          </a:r>
        </a:p>
      </dsp:txBody>
      <dsp:txXfrm>
        <a:off x="8597928" y="2582117"/>
        <a:ext cx="1843537" cy="110612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8352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31637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45852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36662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41506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9375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42676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83634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33981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70013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38762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97574191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hyperlink" Target="https://www.usgamblingsites.com/sports/presidential-election/"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hyperlink" Target="https://creativecommons.org/licenses/by-nd/3.0/"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66">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Rows of American flags in twilight">
            <a:extLst>
              <a:ext uri="{FF2B5EF4-FFF2-40B4-BE49-F238E27FC236}">
                <a16:creationId xmlns:a16="http://schemas.microsoft.com/office/drawing/2014/main" id="{EF3B0306-BF29-C36C-F04E-261ABB1E0D58}"/>
              </a:ext>
            </a:extLst>
          </p:cNvPr>
          <p:cNvPicPr>
            <a:picLocks noChangeAspect="1"/>
          </p:cNvPicPr>
          <p:nvPr/>
        </p:nvPicPr>
        <p:blipFill rotWithShape="1">
          <a:blip r:embed="rId2"/>
          <a:srcRect t="9091" r="23298"/>
          <a:stretch/>
        </p:blipFill>
        <p:spPr>
          <a:xfrm>
            <a:off x="3523488" y="10"/>
            <a:ext cx="8668512" cy="6857990"/>
          </a:xfrm>
          <a:prstGeom prst="rect">
            <a:avLst/>
          </a:prstGeom>
        </p:spPr>
      </p:pic>
      <p:sp>
        <p:nvSpPr>
          <p:cNvPr id="75" name="Rectangle 68">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7981" y="1122363"/>
            <a:ext cx="4023360" cy="3204134"/>
          </a:xfrm>
        </p:spPr>
        <p:txBody>
          <a:bodyPr anchor="b">
            <a:normAutofit/>
          </a:bodyPr>
          <a:lstStyle/>
          <a:p>
            <a:pPr algn="l"/>
            <a:r>
              <a:rPr lang="en-US" sz="3700">
                <a:cs typeface="Calibri Light"/>
              </a:rPr>
              <a:t>2026 PRIMARY  ELECTION</a:t>
            </a:r>
            <a:br>
              <a:rPr lang="en-US" sz="3700">
                <a:cs typeface="Calibri Light"/>
              </a:rPr>
            </a:br>
            <a:r>
              <a:rPr lang="en-US" sz="3700">
                <a:cs typeface="Calibri Light"/>
              </a:rPr>
              <a:t>MAY 19TH</a:t>
            </a:r>
            <a:br>
              <a:rPr lang="en-US" sz="3700">
                <a:cs typeface="Calibri Light"/>
              </a:rPr>
            </a:br>
            <a:r>
              <a:rPr lang="en-US" sz="3700">
                <a:cs typeface="Calibri Light"/>
              </a:rPr>
              <a:t>ELECTION OFFICER TRAINING</a:t>
            </a:r>
          </a:p>
        </p:txBody>
      </p:sp>
      <p:sp>
        <p:nvSpPr>
          <p:cNvPr id="76" name="Rectangle 7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3" name="Rectangle 7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9" name="Rectangle 228">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BCA775-76EC-6C1A-7DDA-A0F0CBA26226}"/>
              </a:ext>
            </a:extLst>
          </p:cNvPr>
          <p:cNvSpPr>
            <a:spLocks noGrp="1"/>
          </p:cNvSpPr>
          <p:nvPr>
            <p:ph type="title"/>
          </p:nvPr>
        </p:nvSpPr>
        <p:spPr>
          <a:xfrm>
            <a:off x="430153" y="345688"/>
            <a:ext cx="5665558" cy="3080870"/>
          </a:xfrm>
        </p:spPr>
        <p:txBody>
          <a:bodyPr anchor="b">
            <a:normAutofit/>
          </a:bodyPr>
          <a:lstStyle/>
          <a:p>
            <a:r>
              <a:rPr lang="en-US" sz="2000" b="1">
                <a:cs typeface="Calibri Light"/>
              </a:rPr>
              <a:t>SBE 79 DAILY VOTING MACHINE VERIFICATION SHEET </a:t>
            </a:r>
            <a:br>
              <a:rPr lang="en-US" sz="2000" b="1">
                <a:cs typeface="Calibri Light"/>
              </a:rPr>
            </a:br>
            <a:r>
              <a:rPr lang="en-US" sz="2000" b="1">
                <a:cs typeface="Calibri Light"/>
              </a:rPr>
              <a:t>LOCATED IN TOP PORTION OF VERITY MACHINE </a:t>
            </a:r>
            <a:br>
              <a:rPr lang="en-US" sz="2000" b="1">
                <a:cs typeface="Calibri Light"/>
              </a:rPr>
            </a:br>
            <a:br>
              <a:rPr lang="en-US" sz="1000" b="1">
                <a:cs typeface="Calibri Light"/>
              </a:rPr>
            </a:br>
            <a:br>
              <a:rPr lang="en-US" sz="1000" b="1">
                <a:cs typeface="Calibri Light"/>
              </a:rPr>
            </a:br>
            <a:r>
              <a:rPr lang="en-US" sz="1600" b="1">
                <a:cs typeface="Calibri Light"/>
              </a:rPr>
              <a:t>BEFORE POLLS OPEN – PRECINCT OFFICERS (1 DEM &amp; 1 REP)</a:t>
            </a:r>
            <a:br>
              <a:rPr lang="en-US" sz="1600" b="1">
                <a:cs typeface="Calibri Light"/>
              </a:rPr>
            </a:br>
            <a:r>
              <a:rPr lang="en-US" sz="1600" b="1">
                <a:cs typeface="Calibri Light"/>
              </a:rPr>
              <a:t>ENTER IN BEGINNING SEAL NUMBERS (RED &amp; YELLOW) AND THE PUBLIC COUNT (0).</a:t>
            </a:r>
            <a:br>
              <a:rPr lang="en-US" sz="1600" b="1">
                <a:cs typeface="Calibri Light"/>
              </a:rPr>
            </a:br>
            <a:br>
              <a:rPr lang="en-US" sz="1600" b="1">
                <a:cs typeface="Calibri Light"/>
              </a:rPr>
            </a:br>
            <a:r>
              <a:rPr lang="en-US" sz="1600" b="1">
                <a:cs typeface="Calibri Light"/>
              </a:rPr>
              <a:t>AFTER POLLS CLOSE – PRECINCT OFFICERS (1 DEM &amp; 1 REP)</a:t>
            </a:r>
            <a:br>
              <a:rPr lang="en-US" sz="1600" b="1">
                <a:cs typeface="Calibri Light"/>
              </a:rPr>
            </a:br>
            <a:r>
              <a:rPr lang="en-US" sz="1600" b="1">
                <a:cs typeface="Calibri Light"/>
              </a:rPr>
              <a:t>ENTER ENDING SEAL NUMBERS (RED &amp; BLUE) AND THE PUBLIC COUNT (TOTAL VOTES). </a:t>
            </a:r>
            <a:br>
              <a:rPr lang="en-US" sz="1600" b="1">
                <a:cs typeface="Calibri Light"/>
              </a:rPr>
            </a:br>
            <a:endParaRPr lang="en-US" sz="1600" b="1">
              <a:cs typeface="Calibri Light"/>
            </a:endParaRPr>
          </a:p>
        </p:txBody>
      </p:sp>
      <p:pic>
        <p:nvPicPr>
          <p:cNvPr id="3" name="Picture 5" descr="red.PNG">
            <a:extLst>
              <a:ext uri="{FF2B5EF4-FFF2-40B4-BE49-F238E27FC236}">
                <a16:creationId xmlns:a16="http://schemas.microsoft.com/office/drawing/2014/main" id="{A9C5EF3A-04C9-2F2B-4FBC-7F9DDDD7C120}"/>
              </a:ext>
            </a:extLst>
          </p:cNvPr>
          <p:cNvPicPr>
            <a:picLocks noGrp="1" noChangeAspect="1"/>
          </p:cNvPicPr>
          <p:nvPr>
            <p:ph idx="1"/>
          </p:nvPr>
        </p:nvPicPr>
        <p:blipFill>
          <a:blip r:embed="rId2"/>
          <a:stretch>
            <a:fillRect/>
          </a:stretch>
        </p:blipFill>
        <p:spPr>
          <a:xfrm flipH="1" flipV="1">
            <a:off x="1068367" y="5742642"/>
            <a:ext cx="68029" cy="42577"/>
          </a:xfrm>
        </p:spPr>
      </p:pic>
      <p:pic>
        <p:nvPicPr>
          <p:cNvPr id="4" name="Picture 4">
            <a:extLst>
              <a:ext uri="{FF2B5EF4-FFF2-40B4-BE49-F238E27FC236}">
                <a16:creationId xmlns:a16="http://schemas.microsoft.com/office/drawing/2014/main" id="{0420808B-F911-8E41-6927-78EAFE303936}"/>
              </a:ext>
            </a:extLst>
          </p:cNvPr>
          <p:cNvPicPr>
            <a:picLocks noChangeAspect="1"/>
          </p:cNvPicPr>
          <p:nvPr/>
        </p:nvPicPr>
        <p:blipFill>
          <a:blip r:embed="rId3"/>
          <a:stretch>
            <a:fillRect/>
          </a:stretch>
        </p:blipFill>
        <p:spPr>
          <a:xfrm>
            <a:off x="6275347" y="141971"/>
            <a:ext cx="5703115" cy="6369212"/>
          </a:xfrm>
          <a:prstGeom prst="rect">
            <a:avLst/>
          </a:prstGeom>
        </p:spPr>
      </p:pic>
      <p:sp>
        <p:nvSpPr>
          <p:cNvPr id="231" name="Rectangle 230">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66000">
                <a:srgbClr val="000000"/>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232">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0800"/>
            <a:ext cx="8153398" cy="456772"/>
          </a:xfrm>
          <a:prstGeom prst="rect">
            <a:avLst/>
          </a:prstGeom>
          <a:gradFill>
            <a:gsLst>
              <a:gs pos="0">
                <a:srgbClr val="000000">
                  <a:alpha val="63000"/>
                </a:srgbClr>
              </a:gs>
              <a:gs pos="100000">
                <a:schemeClr val="accent1">
                  <a:lumMod val="7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red.PNG">
            <a:extLst>
              <a:ext uri="{FF2B5EF4-FFF2-40B4-BE49-F238E27FC236}">
                <a16:creationId xmlns:a16="http://schemas.microsoft.com/office/drawing/2014/main" id="{D6D32DED-EB3C-C760-1802-D338BBE1ECBE}"/>
              </a:ext>
            </a:extLst>
          </p:cNvPr>
          <p:cNvPicPr>
            <a:picLocks noChangeAspect="1"/>
          </p:cNvPicPr>
          <p:nvPr/>
        </p:nvPicPr>
        <p:blipFill>
          <a:blip r:embed="rId2"/>
          <a:stretch>
            <a:fillRect/>
          </a:stretch>
        </p:blipFill>
        <p:spPr>
          <a:xfrm>
            <a:off x="142755" y="3322913"/>
            <a:ext cx="2820363" cy="2652504"/>
          </a:xfrm>
          <a:prstGeom prst="rect">
            <a:avLst/>
          </a:prstGeom>
        </p:spPr>
      </p:pic>
      <p:pic>
        <p:nvPicPr>
          <p:cNvPr id="7" name="Picture 7" descr="BYSEALS.PNG">
            <a:extLst>
              <a:ext uri="{FF2B5EF4-FFF2-40B4-BE49-F238E27FC236}">
                <a16:creationId xmlns:a16="http://schemas.microsoft.com/office/drawing/2014/main" id="{95061DFD-13F1-1E66-B669-19006F91698A}"/>
              </a:ext>
            </a:extLst>
          </p:cNvPr>
          <p:cNvPicPr>
            <a:picLocks noChangeAspect="1"/>
          </p:cNvPicPr>
          <p:nvPr/>
        </p:nvPicPr>
        <p:blipFill>
          <a:blip r:embed="rId4"/>
          <a:stretch>
            <a:fillRect/>
          </a:stretch>
        </p:blipFill>
        <p:spPr>
          <a:xfrm>
            <a:off x="3103944" y="3334032"/>
            <a:ext cx="2743200" cy="2639910"/>
          </a:xfrm>
          <a:prstGeom prst="rect">
            <a:avLst/>
          </a:prstGeom>
        </p:spPr>
      </p:pic>
    </p:spTree>
    <p:extLst>
      <p:ext uri="{BB962C8B-B14F-4D97-AF65-F5344CB8AC3E}">
        <p14:creationId xmlns:p14="http://schemas.microsoft.com/office/powerpoint/2010/main" val="2000579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35">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37">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39">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41">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53C530C-6B90-872F-56DA-4193FEF8344D}"/>
              </a:ext>
            </a:extLst>
          </p:cNvPr>
          <p:cNvSpPr>
            <a:spLocks noGrp="1"/>
          </p:cNvSpPr>
          <p:nvPr>
            <p:ph type="title"/>
          </p:nvPr>
        </p:nvSpPr>
        <p:spPr>
          <a:xfrm>
            <a:off x="660041" y="601912"/>
            <a:ext cx="2880828" cy="5701734"/>
          </a:xfrm>
        </p:spPr>
        <p:txBody>
          <a:bodyPr vert="horz" lIns="91440" tIns="45720" rIns="91440" bIns="45720" rtlCol="0" anchor="t">
            <a:noAutofit/>
          </a:bodyPr>
          <a:lstStyle/>
          <a:p>
            <a:r>
              <a:rPr lang="en-US" sz="2800" kern="1200">
                <a:solidFill>
                  <a:srgbClr val="FFFFFF"/>
                </a:solidFill>
                <a:latin typeface="+mj-lt"/>
                <a:ea typeface="+mj-ea"/>
                <a:cs typeface="+mj-cs"/>
              </a:rPr>
              <a:t>SBE 75 ELECTION CONTEST CHAIN OF CUSTODY :</a:t>
            </a:r>
            <a:br>
              <a:rPr lang="en-US" sz="2000" kern="1200"/>
            </a:br>
            <a:br>
              <a:rPr lang="en-US" sz="2000"/>
            </a:br>
            <a:r>
              <a:rPr lang="en-US" sz="2400" kern="1200">
                <a:solidFill>
                  <a:srgbClr val="FFFFFF"/>
                </a:solidFill>
                <a:latin typeface="+mj-lt"/>
                <a:ea typeface="+mj-ea"/>
                <a:cs typeface="+mj-cs"/>
              </a:rPr>
              <a:t> </a:t>
            </a:r>
            <a:br>
              <a:rPr lang="en-US" sz="2400" kern="1200">
                <a:cs typeface="Calibri Light"/>
              </a:rPr>
            </a:br>
            <a:r>
              <a:rPr lang="en-US" sz="2400">
                <a:solidFill>
                  <a:srgbClr val="FFFFFF"/>
                </a:solidFill>
                <a:cs typeface="Calibri Light"/>
              </a:rPr>
              <a:t>THIS WILL BE TAPED ON TOP OF YOUR VERITY SCAN MACHINES. </a:t>
            </a:r>
            <a:br>
              <a:rPr lang="en-US" sz="2400" kern="1200"/>
            </a:br>
            <a:br>
              <a:rPr lang="en-US" sz="2400"/>
            </a:br>
            <a:r>
              <a:rPr lang="en-US" sz="2400" kern="1200">
                <a:solidFill>
                  <a:srgbClr val="FFFFFF"/>
                </a:solidFill>
                <a:latin typeface="+mj-lt"/>
                <a:ea typeface="+mj-ea"/>
                <a:cs typeface="+mj-cs"/>
              </a:rPr>
              <a:t> </a:t>
            </a:r>
            <a:br>
              <a:rPr lang="en-US" sz="2400" kern="1200"/>
            </a:br>
            <a:endParaRPr lang="en-US" sz="1600" kern="1200">
              <a:solidFill>
                <a:srgbClr val="FFFFFF"/>
              </a:solidFill>
              <a:latin typeface="+mj-lt"/>
              <a:ea typeface="+mj-ea"/>
              <a:cs typeface="+mj-cs"/>
            </a:endParaRPr>
          </a:p>
        </p:txBody>
      </p:sp>
      <p:pic>
        <p:nvPicPr>
          <p:cNvPr id="11" name="Picture 11">
            <a:extLst>
              <a:ext uri="{FF2B5EF4-FFF2-40B4-BE49-F238E27FC236}">
                <a16:creationId xmlns:a16="http://schemas.microsoft.com/office/drawing/2014/main" id="{9B708A69-0A68-0267-3DDE-616D2C59ADD2}"/>
              </a:ext>
            </a:extLst>
          </p:cNvPr>
          <p:cNvPicPr>
            <a:picLocks noGrp="1" noChangeAspect="1"/>
          </p:cNvPicPr>
          <p:nvPr>
            <p:ph idx="1"/>
          </p:nvPr>
        </p:nvPicPr>
        <p:blipFill>
          <a:blip r:embed="rId2"/>
          <a:stretch>
            <a:fillRect/>
          </a:stretch>
        </p:blipFill>
        <p:spPr>
          <a:xfrm>
            <a:off x="6206874" y="411452"/>
            <a:ext cx="5935585" cy="5932876"/>
          </a:xfrm>
          <a:prstGeom prst="rect">
            <a:avLst/>
          </a:prstGeom>
        </p:spPr>
      </p:pic>
      <p:sp>
        <p:nvSpPr>
          <p:cNvPr id="3" name="Arrow: Right 2">
            <a:extLst>
              <a:ext uri="{FF2B5EF4-FFF2-40B4-BE49-F238E27FC236}">
                <a16:creationId xmlns:a16="http://schemas.microsoft.com/office/drawing/2014/main" id="{D49F6AFE-87A7-E5D1-DE64-E01E189F28A8}"/>
              </a:ext>
            </a:extLst>
          </p:cNvPr>
          <p:cNvSpPr/>
          <p:nvPr/>
        </p:nvSpPr>
        <p:spPr>
          <a:xfrm>
            <a:off x="4311805" y="1096536"/>
            <a:ext cx="1858535" cy="1784194"/>
          </a:xfrm>
          <a:prstGeom prst="rightArrow">
            <a:avLst/>
          </a:prstGeom>
          <a:solidFill>
            <a:srgbClr val="ED7D31"/>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cs typeface="Calibri"/>
              </a:rPr>
              <a:t>COMPLETED BY ROAD DEPT </a:t>
            </a:r>
          </a:p>
        </p:txBody>
      </p:sp>
      <p:sp>
        <p:nvSpPr>
          <p:cNvPr id="4" name="Arrow: Right 3">
            <a:extLst>
              <a:ext uri="{FF2B5EF4-FFF2-40B4-BE49-F238E27FC236}">
                <a16:creationId xmlns:a16="http://schemas.microsoft.com/office/drawing/2014/main" id="{37923134-7CFB-D0F9-F45F-BD22CC48F772}"/>
              </a:ext>
            </a:extLst>
          </p:cNvPr>
          <p:cNvSpPr/>
          <p:nvPr/>
        </p:nvSpPr>
        <p:spPr>
          <a:xfrm>
            <a:off x="4311804" y="3806830"/>
            <a:ext cx="1895706" cy="2054774"/>
          </a:xfrm>
          <a:prstGeom prst="rightArrow">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COMPLETED BY PRECINCT OFFICER</a:t>
            </a:r>
            <a:endParaRPr lang="en-US"/>
          </a:p>
        </p:txBody>
      </p:sp>
    </p:spTree>
    <p:extLst>
      <p:ext uri="{BB962C8B-B14F-4D97-AF65-F5344CB8AC3E}">
        <p14:creationId xmlns:p14="http://schemas.microsoft.com/office/powerpoint/2010/main" val="23947168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A4E3CCE4-3FEA-9C2C-E55B-C3E159A85ECD}"/>
              </a:ext>
            </a:extLst>
          </p:cNvPr>
          <p:cNvSpPr>
            <a:spLocks noGrp="1"/>
          </p:cNvSpPr>
          <p:nvPr>
            <p:ph type="title"/>
          </p:nvPr>
        </p:nvSpPr>
        <p:spPr>
          <a:xfrm>
            <a:off x="958506" y="800392"/>
            <a:ext cx="10264697" cy="1212102"/>
          </a:xfrm>
        </p:spPr>
        <p:txBody>
          <a:bodyPr>
            <a:normAutofit/>
          </a:bodyPr>
          <a:lstStyle/>
          <a:p>
            <a:r>
              <a:rPr lang="en-US" sz="4000">
                <a:solidFill>
                  <a:srgbClr val="FFFFFF"/>
                </a:solidFill>
                <a:cs typeface="Calibri Light"/>
              </a:rPr>
              <a:t>ELECTIONEERING</a:t>
            </a:r>
          </a:p>
        </p:txBody>
      </p:sp>
      <p:sp>
        <p:nvSpPr>
          <p:cNvPr id="3" name="Content Placeholder 2">
            <a:extLst>
              <a:ext uri="{FF2B5EF4-FFF2-40B4-BE49-F238E27FC236}">
                <a16:creationId xmlns:a16="http://schemas.microsoft.com/office/drawing/2014/main" id="{1E99F1A1-CE26-D27C-59B8-B376EC0E62B4}"/>
              </a:ext>
            </a:extLst>
          </p:cNvPr>
          <p:cNvSpPr>
            <a:spLocks noGrp="1"/>
          </p:cNvSpPr>
          <p:nvPr>
            <p:ph idx="1"/>
          </p:nvPr>
        </p:nvSpPr>
        <p:spPr>
          <a:xfrm>
            <a:off x="1367624" y="2490436"/>
            <a:ext cx="9708995" cy="3567173"/>
          </a:xfrm>
        </p:spPr>
        <p:txBody>
          <a:bodyPr vert="horz" lIns="91440" tIns="45720" rIns="91440" bIns="45720" rtlCol="0" anchor="ctr">
            <a:normAutofit/>
          </a:bodyPr>
          <a:lstStyle/>
          <a:p>
            <a:r>
              <a:rPr lang="en-US" sz="2400">
                <a:cs typeface="Calibri"/>
              </a:rPr>
              <a:t>NO ONE IS PERMITTED TO DO ANY ELECTIONEERING WITHIN 100 FEET OF THE POLLING PLACE ON ELECTION DAY.  </a:t>
            </a:r>
          </a:p>
          <a:p>
            <a:r>
              <a:rPr lang="en-US" sz="2400">
                <a:cs typeface="Calibri"/>
              </a:rPr>
              <a:t>ELECTIONEERING IS NOT PERMITTED INSIDE THE POLLING AREA. </a:t>
            </a:r>
          </a:p>
          <a:p>
            <a:r>
              <a:rPr lang="en-US" sz="2400">
                <a:cs typeface="Calibri"/>
              </a:rPr>
              <a:t>VOTER WEARING CAMPAIGN MATERIAL AT THE PRECINCT MAY NOT BE FORCED TO LEAVE THE POLLING PLACE BECAUSE THEY ARE WEARING SUCH AS T-SHIRTS, BUTTONS, HATS, ETC UNTIL GIVEN A CHANCE TO CAST A BALLOT. </a:t>
            </a:r>
          </a:p>
        </p:txBody>
      </p:sp>
    </p:spTree>
    <p:extLst>
      <p:ext uri="{BB962C8B-B14F-4D97-AF65-F5344CB8AC3E}">
        <p14:creationId xmlns:p14="http://schemas.microsoft.com/office/powerpoint/2010/main" val="4186784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DC235B-B69F-443D-731A-CAB7DFE88370}"/>
              </a:ext>
            </a:extLst>
          </p:cNvPr>
          <p:cNvSpPr>
            <a:spLocks noGrp="1"/>
          </p:cNvSpPr>
          <p:nvPr>
            <p:ph type="title"/>
          </p:nvPr>
        </p:nvSpPr>
        <p:spPr>
          <a:xfrm>
            <a:off x="742950" y="742951"/>
            <a:ext cx="3476625" cy="4962524"/>
          </a:xfrm>
          <a:solidFill>
            <a:srgbClr val="ED7D31"/>
          </a:solidFill>
        </p:spPr>
        <p:txBody>
          <a:bodyPr vert="horz" lIns="91440" tIns="45720" rIns="91440" bIns="45720" rtlCol="0" anchor="ctr">
            <a:normAutofit/>
          </a:bodyPr>
          <a:lstStyle/>
          <a:p>
            <a:pPr algn="ctr"/>
            <a:r>
              <a:rPr lang="en-US" sz="2600" kern="1200">
                <a:solidFill>
                  <a:srgbClr val="FFFFFF"/>
                </a:solidFill>
                <a:latin typeface="+mj-lt"/>
                <a:ea typeface="+mj-ea"/>
                <a:cs typeface="+mj-cs"/>
              </a:rPr>
              <a:t>SHERIFF'S REPORT </a:t>
            </a:r>
            <a:r>
              <a:rPr lang="en-US" sz="2600">
                <a:solidFill>
                  <a:srgbClr val="FFFFFF"/>
                </a:solidFill>
              </a:rPr>
              <a:t> SBE 53</a:t>
            </a:r>
            <a:br>
              <a:rPr lang="en-US" sz="2600" kern="1200"/>
            </a:br>
            <a:r>
              <a:rPr lang="en-US" sz="2600" kern="1200">
                <a:solidFill>
                  <a:srgbClr val="FFFFFF"/>
                </a:solidFill>
                <a:latin typeface="+mj-lt"/>
                <a:ea typeface="+mj-ea"/>
                <a:cs typeface="+mj-cs"/>
              </a:rPr>
              <a:t>THIS REPORT</a:t>
            </a:r>
            <a:r>
              <a:rPr lang="en-US" sz="2600">
                <a:solidFill>
                  <a:srgbClr val="FFFFFF"/>
                </a:solidFill>
              </a:rPr>
              <a:t> DOCUMENTS MAJOR CONCERNS AND SUGGESTIONS FROM ELECTION DAY. </a:t>
            </a:r>
            <a:br>
              <a:rPr lang="en-US" sz="2600">
                <a:solidFill>
                  <a:srgbClr val="FFFFFF"/>
                </a:solidFill>
              </a:rPr>
            </a:br>
            <a:br>
              <a:rPr lang="en-US" sz="2600"/>
            </a:br>
            <a:r>
              <a:rPr lang="en-US" sz="2600">
                <a:solidFill>
                  <a:srgbClr val="FFFFFF"/>
                </a:solidFill>
              </a:rPr>
              <a:t> </a:t>
            </a:r>
            <a:r>
              <a:rPr lang="en-US" sz="2600" kern="1200">
                <a:solidFill>
                  <a:srgbClr val="FFFFFF"/>
                </a:solidFill>
                <a:latin typeface="+mj-lt"/>
                <a:ea typeface="+mj-ea"/>
                <a:cs typeface="+mj-cs"/>
              </a:rPr>
              <a:t>THE SHERIFF WILL COMPLETE AND SIGN THIS FORM.</a:t>
            </a:r>
            <a:br>
              <a:rPr lang="en-US" sz="2600" kern="1200"/>
            </a:br>
            <a:endParaRPr lang="en-US" sz="2600" kern="1200">
              <a:solidFill>
                <a:srgbClr val="FFFFFF"/>
              </a:solidFill>
              <a:latin typeface="+mj-lt"/>
              <a:ea typeface="+mj-ea"/>
              <a:cs typeface="+mj-cs"/>
            </a:endParaRPr>
          </a:p>
        </p:txBody>
      </p:sp>
      <p:pic>
        <p:nvPicPr>
          <p:cNvPr id="4" name="Picture 4">
            <a:extLst>
              <a:ext uri="{FF2B5EF4-FFF2-40B4-BE49-F238E27FC236}">
                <a16:creationId xmlns:a16="http://schemas.microsoft.com/office/drawing/2014/main" id="{07A7E968-849D-DA7C-4891-7790B09E2231}"/>
              </a:ext>
            </a:extLst>
          </p:cNvPr>
          <p:cNvPicPr>
            <a:picLocks noGrp="1" noChangeAspect="1"/>
          </p:cNvPicPr>
          <p:nvPr>
            <p:ph idx="1"/>
          </p:nvPr>
        </p:nvPicPr>
        <p:blipFill>
          <a:blip r:embed="rId2"/>
          <a:stretch>
            <a:fillRect/>
          </a:stretch>
        </p:blipFill>
        <p:spPr>
          <a:xfrm>
            <a:off x="6878284" y="169844"/>
            <a:ext cx="5148573" cy="6275243"/>
          </a:xfrm>
          <a:prstGeom prst="rect">
            <a:avLst/>
          </a:prstGeom>
        </p:spPr>
      </p:pic>
      <p:sp>
        <p:nvSpPr>
          <p:cNvPr id="3" name="Arrow: Right 2">
            <a:extLst>
              <a:ext uri="{FF2B5EF4-FFF2-40B4-BE49-F238E27FC236}">
                <a16:creationId xmlns:a16="http://schemas.microsoft.com/office/drawing/2014/main" id="{6AB898B2-40B6-72E8-0B93-6C3510AE1BBA}"/>
              </a:ext>
            </a:extLst>
          </p:cNvPr>
          <p:cNvSpPr/>
          <p:nvPr/>
        </p:nvSpPr>
        <p:spPr>
          <a:xfrm>
            <a:off x="4796119" y="2662518"/>
            <a:ext cx="2554939" cy="1281952"/>
          </a:xfrm>
          <a:prstGeom prst="rightArrow">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IRREGULARITIES </a:t>
            </a:r>
            <a:endParaRPr lang="en-US"/>
          </a:p>
        </p:txBody>
      </p:sp>
      <p:sp>
        <p:nvSpPr>
          <p:cNvPr id="5" name="Arrow: Right 4">
            <a:extLst>
              <a:ext uri="{FF2B5EF4-FFF2-40B4-BE49-F238E27FC236}">
                <a16:creationId xmlns:a16="http://schemas.microsoft.com/office/drawing/2014/main" id="{CE587DB1-FCD2-E4C9-7E80-6D2CCADB1990}"/>
              </a:ext>
            </a:extLst>
          </p:cNvPr>
          <p:cNvSpPr/>
          <p:nvPr/>
        </p:nvSpPr>
        <p:spPr>
          <a:xfrm>
            <a:off x="4769226" y="4294093"/>
            <a:ext cx="2644585" cy="1326776"/>
          </a:xfrm>
          <a:prstGeom prst="rightArrow">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RECOMMENDATIONS </a:t>
            </a:r>
            <a:endParaRPr lang="en-US"/>
          </a:p>
        </p:txBody>
      </p:sp>
      <p:sp>
        <p:nvSpPr>
          <p:cNvPr id="6" name="Rectangle 5">
            <a:extLst>
              <a:ext uri="{FF2B5EF4-FFF2-40B4-BE49-F238E27FC236}">
                <a16:creationId xmlns:a16="http://schemas.microsoft.com/office/drawing/2014/main" id="{E244E9A2-057F-5D56-3FE9-C1AC29D0B01A}"/>
              </a:ext>
            </a:extLst>
          </p:cNvPr>
          <p:cNvSpPr/>
          <p:nvPr/>
        </p:nvSpPr>
        <p:spPr>
          <a:xfrm>
            <a:off x="9628093" y="5047130"/>
            <a:ext cx="2429435" cy="654423"/>
          </a:xfrm>
          <a:prstGeom prst="rect">
            <a:avLst/>
          </a:prstGeom>
          <a:solidFill>
            <a:srgbClr val="ED7D31"/>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SHERIFF SIGNATURE </a:t>
            </a:r>
            <a:endParaRPr lang="en-US"/>
          </a:p>
        </p:txBody>
      </p:sp>
    </p:spTree>
    <p:extLst>
      <p:ext uri="{BB962C8B-B14F-4D97-AF65-F5344CB8AC3E}">
        <p14:creationId xmlns:p14="http://schemas.microsoft.com/office/powerpoint/2010/main" val="21891858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5">
            <a:extLst>
              <a:ext uri="{FF2B5EF4-FFF2-40B4-BE49-F238E27FC236}">
                <a16:creationId xmlns:a16="http://schemas.microsoft.com/office/drawing/2014/main" id="{28D31E1B-0407-4223-9642-0B642CBF5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17">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19" name="Rectangle 18">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19">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67266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DC2883-7167-E5CF-4243-34A78F552C0C}"/>
              </a:ext>
            </a:extLst>
          </p:cNvPr>
          <p:cNvSpPr>
            <a:spLocks noGrp="1"/>
          </p:cNvSpPr>
          <p:nvPr>
            <p:ph type="title"/>
          </p:nvPr>
        </p:nvSpPr>
        <p:spPr>
          <a:xfrm>
            <a:off x="1043631" y="873940"/>
            <a:ext cx="5052369" cy="1035781"/>
          </a:xfrm>
        </p:spPr>
        <p:txBody>
          <a:bodyPr anchor="ctr">
            <a:normAutofit/>
          </a:bodyPr>
          <a:lstStyle/>
          <a:p>
            <a:r>
              <a:rPr lang="en-US" sz="2500">
                <a:cs typeface="Calibri Light"/>
              </a:rPr>
              <a:t>SBE 71 VOTER AFFIRMATION FORM  </a:t>
            </a:r>
            <a:br>
              <a:rPr lang="en-US" sz="2500">
                <a:cs typeface="Calibri Light"/>
              </a:rPr>
            </a:br>
            <a:endParaRPr lang="en-US" sz="2500">
              <a:cs typeface="Calibri Light"/>
            </a:endParaRPr>
          </a:p>
        </p:txBody>
      </p:sp>
      <p:sp>
        <p:nvSpPr>
          <p:cNvPr id="3" name="Content Placeholder 2">
            <a:extLst>
              <a:ext uri="{FF2B5EF4-FFF2-40B4-BE49-F238E27FC236}">
                <a16:creationId xmlns:a16="http://schemas.microsoft.com/office/drawing/2014/main" id="{391FB60F-3B03-DE9E-3DCB-E8B782B33753}"/>
              </a:ext>
            </a:extLst>
          </p:cNvPr>
          <p:cNvSpPr>
            <a:spLocks noGrp="1"/>
          </p:cNvSpPr>
          <p:nvPr>
            <p:ph idx="1"/>
          </p:nvPr>
        </p:nvSpPr>
        <p:spPr>
          <a:xfrm>
            <a:off x="1045029" y="2524721"/>
            <a:ext cx="4991629" cy="3677123"/>
          </a:xfrm>
        </p:spPr>
        <p:txBody>
          <a:bodyPr vert="horz" lIns="91440" tIns="45720" rIns="91440" bIns="45720" rtlCol="0" anchor="ctr">
            <a:normAutofit/>
          </a:bodyPr>
          <a:lstStyle/>
          <a:p>
            <a:pPr marL="0" indent="0">
              <a:buNone/>
            </a:pPr>
            <a:r>
              <a:rPr lang="en-US" sz="1800">
                <a:cs typeface="Calibri"/>
              </a:rPr>
              <a:t>USE SBE 71  IF VOTER IS USING THE FOLLOWING FORMS OF IDENTIFICATION:</a:t>
            </a:r>
            <a:endParaRPr lang="en-US" sz="1800"/>
          </a:p>
          <a:p>
            <a:r>
              <a:rPr lang="en-US" sz="1800">
                <a:cs typeface="Calibri"/>
              </a:rPr>
              <a:t>SOCIAL SECURITY CARD </a:t>
            </a:r>
          </a:p>
          <a:p>
            <a:r>
              <a:rPr lang="en-US" sz="1800">
                <a:cs typeface="Calibri"/>
              </a:rPr>
              <a:t>SBE APPROVED COUNTY ID CARD</a:t>
            </a:r>
          </a:p>
          <a:p>
            <a:r>
              <a:rPr lang="en-US" sz="1800">
                <a:cs typeface="Calibri"/>
              </a:rPr>
              <a:t>FOOD STAMP CARD </a:t>
            </a:r>
          </a:p>
          <a:p>
            <a:r>
              <a:rPr lang="en-US" sz="1800">
                <a:cs typeface="Calibri"/>
              </a:rPr>
              <a:t>ELECTRONIC BENEFIT CARD </a:t>
            </a:r>
          </a:p>
          <a:p>
            <a:r>
              <a:rPr lang="en-US" sz="1800">
                <a:cs typeface="Calibri"/>
              </a:rPr>
              <a:t>SUPPLEMENTAL NUTRITION CARD</a:t>
            </a:r>
          </a:p>
          <a:p>
            <a:r>
              <a:rPr lang="en-US" sz="1800">
                <a:cs typeface="Calibri"/>
              </a:rPr>
              <a:t>CREDIT/DEBIT CARD </a:t>
            </a:r>
          </a:p>
          <a:p>
            <a:endParaRPr lang="en-US" sz="1800">
              <a:cs typeface="Calibri"/>
            </a:endParaRPr>
          </a:p>
          <a:p>
            <a:endParaRPr lang="en-US" sz="1800">
              <a:cs typeface="Calibri"/>
            </a:endParaRPr>
          </a:p>
          <a:p>
            <a:endParaRPr lang="en-US" sz="1800">
              <a:cs typeface="Calibri"/>
            </a:endParaRPr>
          </a:p>
        </p:txBody>
      </p:sp>
      <p:sp>
        <p:nvSpPr>
          <p:cNvPr id="25" name="Rectangle 24">
            <a:extLst>
              <a:ext uri="{FF2B5EF4-FFF2-40B4-BE49-F238E27FC236}">
                <a16:creationId xmlns:a16="http://schemas.microsoft.com/office/drawing/2014/main" id="{70E96339-907C-46C3-99AC-31179B6F0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6299" y="608401"/>
            <a:ext cx="4637502" cy="559344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71.PNG">
            <a:extLst>
              <a:ext uri="{FF2B5EF4-FFF2-40B4-BE49-F238E27FC236}">
                <a16:creationId xmlns:a16="http://schemas.microsoft.com/office/drawing/2014/main" id="{F3D137CD-BDC9-3A54-98E5-C118C814293A}"/>
              </a:ext>
            </a:extLst>
          </p:cNvPr>
          <p:cNvPicPr>
            <a:picLocks noChangeAspect="1"/>
          </p:cNvPicPr>
          <p:nvPr/>
        </p:nvPicPr>
        <p:blipFill>
          <a:blip r:embed="rId2"/>
          <a:stretch>
            <a:fillRect/>
          </a:stretch>
        </p:blipFill>
        <p:spPr>
          <a:xfrm>
            <a:off x="6950864" y="901032"/>
            <a:ext cx="4182509" cy="5116220"/>
          </a:xfrm>
          <a:prstGeom prst="rect">
            <a:avLst/>
          </a:prstGeom>
        </p:spPr>
      </p:pic>
      <p:cxnSp>
        <p:nvCxnSpPr>
          <p:cNvPr id="27" name="Straight Connector 2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9228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98844E-B07F-EE9D-D8C6-DA4DD165C33F}"/>
              </a:ext>
            </a:extLst>
          </p:cNvPr>
          <p:cNvSpPr>
            <a:spLocks noGrp="1"/>
          </p:cNvSpPr>
          <p:nvPr>
            <p:ph type="title"/>
          </p:nvPr>
        </p:nvSpPr>
        <p:spPr>
          <a:xfrm>
            <a:off x="1113810" y="2960716"/>
            <a:ext cx="4036334" cy="2387600"/>
          </a:xfrm>
        </p:spPr>
        <p:txBody>
          <a:bodyPr vert="horz" lIns="91440" tIns="45720" rIns="91440" bIns="45720" rtlCol="0" anchor="t">
            <a:normAutofit/>
          </a:bodyPr>
          <a:lstStyle/>
          <a:p>
            <a:r>
              <a:rPr lang="en-US" sz="3400" b="1" kern="1200">
                <a:solidFill>
                  <a:schemeClr val="tx1"/>
                </a:solidFill>
                <a:latin typeface="+mj-lt"/>
                <a:ea typeface="+mj-ea"/>
                <a:cs typeface="+mj-cs"/>
              </a:rPr>
              <a:t>SBE 72 ELECTION OFFICER AFFIRMATION FORM</a:t>
            </a:r>
            <a:br>
              <a:rPr lang="en-US" sz="3400" b="1" kern="1200">
                <a:solidFill>
                  <a:schemeClr val="tx1"/>
                </a:solidFill>
                <a:latin typeface="+mj-lt"/>
                <a:ea typeface="+mj-ea"/>
                <a:cs typeface="+mj-cs"/>
              </a:rPr>
            </a:br>
            <a:endParaRPr lang="en-US" sz="3400" b="1" kern="120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8C525B73-3228-D098-756B-339F36AAF8EE}"/>
              </a:ext>
            </a:extLst>
          </p:cNvPr>
          <p:cNvSpPr>
            <a:spLocks noGrp="1"/>
          </p:cNvSpPr>
          <p:nvPr>
            <p:ph idx="1"/>
          </p:nvPr>
        </p:nvSpPr>
        <p:spPr>
          <a:xfrm>
            <a:off x="1113809" y="953037"/>
            <a:ext cx="4036333" cy="1709849"/>
          </a:xfrm>
        </p:spPr>
        <p:txBody>
          <a:bodyPr vert="horz" lIns="91440" tIns="45720" rIns="91440" bIns="45720" rtlCol="0" anchor="b">
            <a:normAutofit/>
          </a:bodyPr>
          <a:lstStyle/>
          <a:p>
            <a:pPr marL="0" indent="0">
              <a:buNone/>
            </a:pPr>
            <a:r>
              <a:rPr lang="en-US" sz="2000" kern="1200">
                <a:solidFill>
                  <a:schemeClr val="tx1"/>
                </a:solidFill>
                <a:latin typeface="+mn-lt"/>
                <a:ea typeface="+mn-ea"/>
                <a:cs typeface="+mn-cs"/>
              </a:rPr>
              <a:t>USE THIS FORM IF THE VOTER IS KNOWN BY THE ELECTION OFFICIAL BY NAME AS A RESIDENT OF THE COMMUNITY</a:t>
            </a:r>
          </a:p>
        </p:txBody>
      </p:sp>
      <p:grpSp>
        <p:nvGrpSpPr>
          <p:cNvPr id="18" name="Group 17">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9" name="Rectangle 18">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72.PNG">
            <a:extLst>
              <a:ext uri="{FF2B5EF4-FFF2-40B4-BE49-F238E27FC236}">
                <a16:creationId xmlns:a16="http://schemas.microsoft.com/office/drawing/2014/main" id="{32796154-C1CA-7343-3041-F175DBA87D34}"/>
              </a:ext>
            </a:extLst>
          </p:cNvPr>
          <p:cNvPicPr>
            <a:picLocks noChangeAspect="1"/>
          </p:cNvPicPr>
          <p:nvPr/>
        </p:nvPicPr>
        <p:blipFill>
          <a:blip r:embed="rId2"/>
          <a:stretch>
            <a:fillRect/>
          </a:stretch>
        </p:blipFill>
        <p:spPr>
          <a:xfrm>
            <a:off x="5922492" y="1635023"/>
            <a:ext cx="5536001" cy="3529200"/>
          </a:xfrm>
          <a:prstGeom prst="rect">
            <a:avLst/>
          </a:prstGeom>
        </p:spPr>
      </p:pic>
    </p:spTree>
    <p:extLst>
      <p:ext uri="{BB962C8B-B14F-4D97-AF65-F5344CB8AC3E}">
        <p14:creationId xmlns:p14="http://schemas.microsoft.com/office/powerpoint/2010/main" val="27905252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668D54-A5E4-7FD7-DD3F-8C2C53E9EF23}"/>
              </a:ext>
            </a:extLst>
          </p:cNvPr>
          <p:cNvSpPr>
            <a:spLocks noGrp="1"/>
          </p:cNvSpPr>
          <p:nvPr>
            <p:ph type="title"/>
          </p:nvPr>
        </p:nvSpPr>
        <p:spPr>
          <a:xfrm>
            <a:off x="742950" y="742951"/>
            <a:ext cx="3476625" cy="4962524"/>
          </a:xfrm>
          <a:solidFill>
            <a:schemeClr val="bg1">
              <a:lumMod val="50000"/>
            </a:schemeClr>
          </a:solidFill>
        </p:spPr>
        <p:txBody>
          <a:bodyPr vert="horz" lIns="91440" tIns="45720" rIns="91440" bIns="45720" rtlCol="0" anchor="ctr">
            <a:normAutofit/>
          </a:bodyPr>
          <a:lstStyle/>
          <a:p>
            <a:pPr algn="ctr"/>
            <a:r>
              <a:rPr lang="en-US" sz="1900">
                <a:solidFill>
                  <a:srgbClr val="FFFFFF"/>
                </a:solidFill>
              </a:rPr>
              <a:t>PRECINCT BALLOT</a:t>
            </a:r>
            <a:r>
              <a:rPr lang="en-US" sz="1900" kern="1200">
                <a:solidFill>
                  <a:srgbClr val="FFFFFF"/>
                </a:solidFill>
                <a:latin typeface="+mj-lt"/>
                <a:ea typeface="+mj-ea"/>
                <a:cs typeface="+mj-cs"/>
              </a:rPr>
              <a:t>  ACCOUNTABILITY SHEET </a:t>
            </a:r>
            <a:br>
              <a:rPr lang="en-US" sz="1900" kern="1200">
                <a:cs typeface="Calibri Light"/>
              </a:rPr>
            </a:br>
            <a:br>
              <a:rPr lang="en-US" sz="1900"/>
            </a:br>
            <a:r>
              <a:rPr lang="en-US" sz="1900" kern="1200">
                <a:solidFill>
                  <a:srgbClr val="FFFFFF"/>
                </a:solidFill>
                <a:latin typeface="+mj-lt"/>
                <a:ea typeface="+mj-ea"/>
                <a:cs typeface="+mj-cs"/>
              </a:rPr>
              <a:t>THE STARTING NO</a:t>
            </a:r>
            <a:r>
              <a:rPr lang="en-US" sz="1900">
                <a:solidFill>
                  <a:srgbClr val="FFFFFF"/>
                </a:solidFill>
              </a:rPr>
              <a:t>.</a:t>
            </a:r>
            <a:r>
              <a:rPr lang="en-US" sz="1900" kern="1200">
                <a:solidFill>
                  <a:srgbClr val="FFFFFF"/>
                </a:solidFill>
                <a:latin typeface="+mj-lt"/>
                <a:ea typeface="+mj-ea"/>
                <a:cs typeface="+mj-cs"/>
              </a:rPr>
              <a:t> WILL BE ENTERED FOR YOU. </a:t>
            </a:r>
            <a:br>
              <a:rPr lang="en-US" sz="1900" kern="1200"/>
            </a:br>
            <a:br>
              <a:rPr lang="en-US" sz="1900" kern="1200"/>
            </a:br>
            <a:r>
              <a:rPr lang="en-US" sz="1900" kern="1200">
                <a:solidFill>
                  <a:srgbClr val="FFFFFF"/>
                </a:solidFill>
                <a:latin typeface="+mj-lt"/>
                <a:ea typeface="+mj-ea"/>
                <a:cs typeface="+mj-cs"/>
              </a:rPr>
              <a:t>THE ENDING NO</a:t>
            </a:r>
            <a:r>
              <a:rPr lang="en-US" sz="1900">
                <a:solidFill>
                  <a:srgbClr val="FFFFFF"/>
                </a:solidFill>
              </a:rPr>
              <a:t>. </a:t>
            </a:r>
            <a:r>
              <a:rPr lang="en-US" sz="1900" kern="1200">
                <a:solidFill>
                  <a:srgbClr val="FFFFFF"/>
                </a:solidFill>
                <a:latin typeface="+mj-lt"/>
                <a:ea typeface="+mj-ea"/>
                <a:cs typeface="+mj-cs"/>
              </a:rPr>
              <a:t>WILL</a:t>
            </a:r>
            <a:r>
              <a:rPr lang="en-US" sz="1900">
                <a:solidFill>
                  <a:srgbClr val="FFFFFF"/>
                </a:solidFill>
              </a:rPr>
              <a:t> BE</a:t>
            </a:r>
            <a:r>
              <a:rPr lang="en-US" sz="1900" kern="1200">
                <a:solidFill>
                  <a:srgbClr val="FFFFFF"/>
                </a:solidFill>
                <a:latin typeface="+mj-lt"/>
                <a:ea typeface="+mj-ea"/>
                <a:cs typeface="+mj-cs"/>
              </a:rPr>
              <a:t> THE NEXT </a:t>
            </a:r>
            <a:r>
              <a:rPr lang="en-US" sz="1900">
                <a:solidFill>
                  <a:srgbClr val="FFFFFF"/>
                </a:solidFill>
              </a:rPr>
              <a:t>BALLOT NUMBER </a:t>
            </a:r>
            <a:r>
              <a:rPr lang="en-US" sz="1900" kern="1200">
                <a:solidFill>
                  <a:srgbClr val="FFFFFF"/>
                </a:solidFill>
                <a:latin typeface="+mj-lt"/>
                <a:ea typeface="+mj-ea"/>
                <a:cs typeface="+mj-cs"/>
              </a:rPr>
              <a:t>YOU WOULD HAVE ISSUED. </a:t>
            </a:r>
            <a:br>
              <a:rPr lang="en-US" sz="1900" kern="1200"/>
            </a:br>
            <a:br>
              <a:rPr lang="en-US" sz="1900" kern="1200"/>
            </a:br>
            <a:r>
              <a:rPr lang="en-US" sz="1900" kern="1200">
                <a:solidFill>
                  <a:srgbClr val="FFFFFF"/>
                </a:solidFill>
                <a:latin typeface="+mj-lt"/>
                <a:ea typeface="+mj-ea"/>
                <a:cs typeface="+mj-cs"/>
              </a:rPr>
              <a:t>KEEP YOUR SPOILED BALLOT COUNT TO GET YOUR TOTAL BALLOTS </a:t>
            </a:r>
            <a:r>
              <a:rPr lang="en-US" sz="1900">
                <a:solidFill>
                  <a:srgbClr val="FFFFFF"/>
                </a:solidFill>
              </a:rPr>
              <a:t>USED</a:t>
            </a:r>
            <a:br>
              <a:rPr lang="en-US" sz="1900" kern="1200"/>
            </a:br>
            <a:br>
              <a:rPr lang="en-US" sz="1900" kern="1200"/>
            </a:br>
            <a:r>
              <a:rPr lang="en-US" sz="1900" kern="1200">
                <a:solidFill>
                  <a:srgbClr val="FFFFFF"/>
                </a:solidFill>
                <a:latin typeface="+mj-lt"/>
                <a:ea typeface="+mj-ea"/>
                <a:cs typeface="+mj-cs"/>
              </a:rPr>
              <a:t>ALL PRECINCT OFFICERS MUST SIGN!</a:t>
            </a:r>
          </a:p>
        </p:txBody>
      </p:sp>
      <p:pic>
        <p:nvPicPr>
          <p:cNvPr id="7" name="Picture 7" descr="SAMPLEBALLOTACC.jpeg">
            <a:extLst>
              <a:ext uri="{FF2B5EF4-FFF2-40B4-BE49-F238E27FC236}">
                <a16:creationId xmlns:a16="http://schemas.microsoft.com/office/drawing/2014/main" id="{8387B0C9-FA5A-3B2E-6884-95FFA82AFACB}"/>
              </a:ext>
            </a:extLst>
          </p:cNvPr>
          <p:cNvPicPr>
            <a:picLocks noGrp="1" noChangeAspect="1"/>
          </p:cNvPicPr>
          <p:nvPr>
            <p:ph idx="1"/>
          </p:nvPr>
        </p:nvPicPr>
        <p:blipFill>
          <a:blip r:embed="rId2"/>
          <a:stretch>
            <a:fillRect/>
          </a:stretch>
        </p:blipFill>
        <p:spPr>
          <a:xfrm>
            <a:off x="6885781" y="461681"/>
            <a:ext cx="4366491" cy="5880796"/>
          </a:xfrm>
          <a:prstGeom prst="rect">
            <a:avLst/>
          </a:prstGeom>
        </p:spPr>
      </p:pic>
      <p:sp>
        <p:nvSpPr>
          <p:cNvPr id="3" name="Arrow: Right 2">
            <a:extLst>
              <a:ext uri="{FF2B5EF4-FFF2-40B4-BE49-F238E27FC236}">
                <a16:creationId xmlns:a16="http://schemas.microsoft.com/office/drawing/2014/main" id="{B118CC74-885F-0072-2187-796A5B6B7647}"/>
              </a:ext>
            </a:extLst>
          </p:cNvPr>
          <p:cNvSpPr/>
          <p:nvPr/>
        </p:nvSpPr>
        <p:spPr>
          <a:xfrm>
            <a:off x="4922106" y="741406"/>
            <a:ext cx="1925595" cy="1781431"/>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ENTERED BY CLERK'S OFFICE </a:t>
            </a:r>
            <a:endParaRPr lang="en-US"/>
          </a:p>
        </p:txBody>
      </p:sp>
      <p:sp>
        <p:nvSpPr>
          <p:cNvPr id="4" name="Arrow: Right 3">
            <a:extLst>
              <a:ext uri="{FF2B5EF4-FFF2-40B4-BE49-F238E27FC236}">
                <a16:creationId xmlns:a16="http://schemas.microsoft.com/office/drawing/2014/main" id="{BE51ADDF-3694-30B6-95D2-093A79DF0CED}"/>
              </a:ext>
            </a:extLst>
          </p:cNvPr>
          <p:cNvSpPr/>
          <p:nvPr/>
        </p:nvSpPr>
        <p:spPr>
          <a:xfrm>
            <a:off x="4808838" y="3006810"/>
            <a:ext cx="2080053" cy="117389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SPOILED </a:t>
            </a:r>
            <a:r>
              <a:rPr lang="en-US">
                <a:solidFill>
                  <a:schemeClr val="bg1"/>
                </a:solidFill>
                <a:cs typeface="Calibri"/>
              </a:rPr>
              <a:t>BALLOT</a:t>
            </a:r>
            <a:r>
              <a:rPr lang="en-US">
                <a:cs typeface="Calibri"/>
              </a:rPr>
              <a:t> COUNT </a:t>
            </a:r>
            <a:endParaRPr lang="en-US"/>
          </a:p>
        </p:txBody>
      </p:sp>
      <p:sp>
        <p:nvSpPr>
          <p:cNvPr id="5" name="Arrow: Right 4">
            <a:extLst>
              <a:ext uri="{FF2B5EF4-FFF2-40B4-BE49-F238E27FC236}">
                <a16:creationId xmlns:a16="http://schemas.microsoft.com/office/drawing/2014/main" id="{9DE41534-E39F-A02D-78D1-02962F706D62}"/>
              </a:ext>
            </a:extLst>
          </p:cNvPr>
          <p:cNvSpPr/>
          <p:nvPr/>
        </p:nvSpPr>
        <p:spPr>
          <a:xfrm>
            <a:off x="4777945" y="4808838"/>
            <a:ext cx="2152134" cy="1678458"/>
          </a:xfrm>
          <a:prstGeom prst="rightArrow">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ALL PRECINCT OFFICERS MUST SIGN</a:t>
            </a:r>
          </a:p>
        </p:txBody>
      </p:sp>
      <p:sp>
        <p:nvSpPr>
          <p:cNvPr id="8" name="Arrow: Right 7">
            <a:extLst>
              <a:ext uri="{FF2B5EF4-FFF2-40B4-BE49-F238E27FC236}">
                <a16:creationId xmlns:a16="http://schemas.microsoft.com/office/drawing/2014/main" id="{E8F5F169-722A-2612-FA8E-81E702D5C4DE}"/>
              </a:ext>
            </a:extLst>
          </p:cNvPr>
          <p:cNvSpPr/>
          <p:nvPr/>
        </p:nvSpPr>
        <p:spPr>
          <a:xfrm>
            <a:off x="4870620" y="2584622"/>
            <a:ext cx="2100647" cy="350107"/>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ENDING NO.</a:t>
            </a:r>
            <a:endParaRPr lang="en-US"/>
          </a:p>
        </p:txBody>
      </p:sp>
    </p:spTree>
    <p:extLst>
      <p:ext uri="{BB962C8B-B14F-4D97-AF65-F5344CB8AC3E}">
        <p14:creationId xmlns:p14="http://schemas.microsoft.com/office/powerpoint/2010/main" val="17404346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34">
            <a:extLst>
              <a:ext uri="{FF2B5EF4-FFF2-40B4-BE49-F238E27FC236}">
                <a16:creationId xmlns:a16="http://schemas.microsoft.com/office/drawing/2014/main" id="{28D31E1B-0407-4223-9642-0B642CBF5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36">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38" name="Rectangle 37">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38">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39">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Rectangle 41">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67266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EEEFC2-1511-2F19-DBAC-6C43ECD87DF7}"/>
              </a:ext>
            </a:extLst>
          </p:cNvPr>
          <p:cNvSpPr>
            <a:spLocks noGrp="1"/>
          </p:cNvSpPr>
          <p:nvPr>
            <p:ph type="title"/>
          </p:nvPr>
        </p:nvSpPr>
        <p:spPr>
          <a:xfrm>
            <a:off x="1043631" y="873940"/>
            <a:ext cx="5052369" cy="1035781"/>
          </a:xfrm>
        </p:spPr>
        <p:txBody>
          <a:bodyPr anchor="ctr">
            <a:normAutofit/>
          </a:bodyPr>
          <a:lstStyle/>
          <a:p>
            <a:r>
              <a:rPr lang="en-US" sz="3300">
                <a:cs typeface="Calibri Light"/>
              </a:rPr>
              <a:t>VOTER ASSISTANCE FORM</a:t>
            </a:r>
            <a:br>
              <a:rPr lang="en-US" sz="3300">
                <a:cs typeface="Calibri Light"/>
              </a:rPr>
            </a:br>
            <a:r>
              <a:rPr lang="en-US" sz="3300">
                <a:cs typeface="Calibri Light"/>
              </a:rPr>
              <a:t>SBE 31</a:t>
            </a:r>
          </a:p>
        </p:txBody>
      </p:sp>
      <p:sp>
        <p:nvSpPr>
          <p:cNvPr id="3" name="Content Placeholder 2">
            <a:extLst>
              <a:ext uri="{FF2B5EF4-FFF2-40B4-BE49-F238E27FC236}">
                <a16:creationId xmlns:a16="http://schemas.microsoft.com/office/drawing/2014/main" id="{66372205-068D-AAA0-23E1-2121B3527351}"/>
              </a:ext>
            </a:extLst>
          </p:cNvPr>
          <p:cNvSpPr>
            <a:spLocks noGrp="1"/>
          </p:cNvSpPr>
          <p:nvPr>
            <p:ph idx="1"/>
          </p:nvPr>
        </p:nvSpPr>
        <p:spPr>
          <a:xfrm>
            <a:off x="1045029" y="2524721"/>
            <a:ext cx="4991629" cy="3677123"/>
          </a:xfrm>
        </p:spPr>
        <p:txBody>
          <a:bodyPr vert="horz" lIns="91440" tIns="45720" rIns="91440" bIns="45720" rtlCol="0" anchor="ctr">
            <a:normAutofit/>
          </a:bodyPr>
          <a:lstStyle/>
          <a:p>
            <a:pPr marL="0" indent="0">
              <a:buNone/>
            </a:pPr>
            <a:r>
              <a:rPr lang="en-US" sz="1300" b="1">
                <a:cs typeface="Calibri"/>
              </a:rPr>
              <a:t>A VOTER MAY HAVE ASSISTANCE DUE TO:</a:t>
            </a:r>
          </a:p>
          <a:p>
            <a:r>
              <a:rPr lang="en-US" sz="1300">
                <a:cs typeface="Calibri"/>
              </a:rPr>
              <a:t>BLINDNESS</a:t>
            </a:r>
          </a:p>
          <a:p>
            <a:r>
              <a:rPr lang="en-US" sz="1300">
                <a:cs typeface="Calibri"/>
              </a:rPr>
              <a:t>PHYSICAL DISABILITY </a:t>
            </a:r>
          </a:p>
          <a:p>
            <a:r>
              <a:rPr lang="en-US" sz="1300">
                <a:cs typeface="Calibri"/>
              </a:rPr>
              <a:t>INABILITY TO READ ENGLISH </a:t>
            </a:r>
          </a:p>
          <a:p>
            <a:pPr marL="0" indent="0">
              <a:buNone/>
            </a:pPr>
            <a:r>
              <a:rPr lang="en-US" sz="1300" b="1">
                <a:cs typeface="Calibri"/>
              </a:rPr>
              <a:t>IF THE VOTER HAS BEEN MARKED FOR PERMANENT ASSISTANCE, THE PERSON ASSISTING THE VOTER AND PRECINCT CLERK ASSISTING THE VOTER MUST SIGN SBE31</a:t>
            </a:r>
          </a:p>
          <a:p>
            <a:pPr marL="0" indent="0">
              <a:buNone/>
            </a:pPr>
            <a:r>
              <a:rPr lang="en-US" sz="1300" b="1">
                <a:cs typeface="Calibri"/>
              </a:rPr>
              <a:t>IF FILLING OUT SBE31 FOR 1ST TIME REQUIRES VOTER, PERSON ASSISTING AND PRECINCT CLERK MUST SIGN. </a:t>
            </a:r>
          </a:p>
          <a:p>
            <a:pPr marL="0" indent="0">
              <a:buNone/>
            </a:pPr>
            <a:r>
              <a:rPr lang="en-US" sz="1300" b="1">
                <a:cs typeface="Calibri"/>
              </a:rPr>
              <a:t>WHO MAY ASSIST THE VOTER?</a:t>
            </a:r>
          </a:p>
          <a:p>
            <a:r>
              <a:rPr lang="en-US" sz="1300">
                <a:cs typeface="Calibri"/>
              </a:rPr>
              <a:t>ANY PERSON OF THE VOTERS CHOICE EXCEPT:</a:t>
            </a:r>
          </a:p>
          <a:p>
            <a:r>
              <a:rPr lang="en-US" sz="1300">
                <a:cs typeface="Calibri"/>
              </a:rPr>
              <a:t>A VOTER'S EMPLOYER OR AGENT OF EMPLOYER </a:t>
            </a:r>
          </a:p>
          <a:p>
            <a:r>
              <a:rPr lang="en-US" sz="1300">
                <a:cs typeface="Calibri"/>
              </a:rPr>
              <a:t>AN OFFICER OR AGENT OF VOTER'S UNION </a:t>
            </a:r>
          </a:p>
          <a:p>
            <a:endParaRPr lang="en-US" sz="1300">
              <a:cs typeface="Calibri"/>
            </a:endParaRPr>
          </a:p>
          <a:p>
            <a:pPr marL="0" indent="0">
              <a:buNone/>
            </a:pPr>
            <a:endParaRPr lang="en-US" sz="1300">
              <a:cs typeface="Calibri"/>
            </a:endParaRPr>
          </a:p>
        </p:txBody>
      </p:sp>
      <p:sp>
        <p:nvSpPr>
          <p:cNvPr id="54" name="Rectangle 43">
            <a:extLst>
              <a:ext uri="{FF2B5EF4-FFF2-40B4-BE49-F238E27FC236}">
                <a16:creationId xmlns:a16="http://schemas.microsoft.com/office/drawing/2014/main" id="{70E96339-907C-46C3-99AC-31179B6F0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6299" y="608401"/>
            <a:ext cx="4637502" cy="559344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VOTER ASSIS.PNG">
            <a:extLst>
              <a:ext uri="{FF2B5EF4-FFF2-40B4-BE49-F238E27FC236}">
                <a16:creationId xmlns:a16="http://schemas.microsoft.com/office/drawing/2014/main" id="{48790A0D-D419-B8FD-2DE8-E58519EC1284}"/>
              </a:ext>
            </a:extLst>
          </p:cNvPr>
          <p:cNvPicPr>
            <a:picLocks noChangeAspect="1"/>
          </p:cNvPicPr>
          <p:nvPr/>
        </p:nvPicPr>
        <p:blipFill>
          <a:blip r:embed="rId2"/>
          <a:stretch>
            <a:fillRect/>
          </a:stretch>
        </p:blipFill>
        <p:spPr>
          <a:xfrm>
            <a:off x="6930493" y="967548"/>
            <a:ext cx="4223252" cy="4983187"/>
          </a:xfrm>
          <a:prstGeom prst="rect">
            <a:avLst/>
          </a:prstGeom>
        </p:spPr>
      </p:pic>
      <p:cxnSp>
        <p:nvCxnSpPr>
          <p:cNvPr id="55" name="Straight Connector 45">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1427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Content Placeholder 7">
            <a:extLst>
              <a:ext uri="{FF2B5EF4-FFF2-40B4-BE49-F238E27FC236}">
                <a16:creationId xmlns:a16="http://schemas.microsoft.com/office/drawing/2014/main" id="{5347EE2C-93AD-89B4-2D50-43A1942C347B}"/>
              </a:ext>
            </a:extLst>
          </p:cNvPr>
          <p:cNvSpPr>
            <a:spLocks noGrp="1"/>
          </p:cNvSpPr>
          <p:nvPr>
            <p:ph idx="1"/>
          </p:nvPr>
        </p:nvSpPr>
        <p:spPr>
          <a:xfrm>
            <a:off x="862366" y="1143778"/>
            <a:ext cx="3427001" cy="4238100"/>
          </a:xfrm>
        </p:spPr>
        <p:txBody>
          <a:bodyPr vert="horz" lIns="91440" tIns="45720" rIns="91440" bIns="45720" rtlCol="0" anchor="t">
            <a:normAutofit fontScale="92500" lnSpcReduction="20000"/>
          </a:bodyPr>
          <a:lstStyle/>
          <a:p>
            <a:pPr marL="0" indent="0">
              <a:buNone/>
            </a:pPr>
            <a:r>
              <a:rPr lang="en-US" sz="2400">
                <a:cs typeface="Calibri"/>
              </a:rPr>
              <a:t>E-POLL BOOK VERIFICATION SHEET </a:t>
            </a:r>
          </a:p>
          <a:p>
            <a:pPr marL="0" indent="0">
              <a:buNone/>
            </a:pPr>
            <a:r>
              <a:rPr lang="en-US" sz="1700">
                <a:cs typeface="Calibri"/>
              </a:rPr>
              <a:t>ENTER IN NUMBER OF E-POLL BOOKS  YOUR PRECINCT LOCATION. </a:t>
            </a:r>
          </a:p>
          <a:p>
            <a:pPr marL="0" indent="0">
              <a:buNone/>
            </a:pPr>
            <a:endParaRPr lang="en-US" sz="1700">
              <a:cs typeface="Calibri"/>
            </a:endParaRPr>
          </a:p>
          <a:p>
            <a:pPr marL="0" indent="0">
              <a:buNone/>
            </a:pPr>
            <a:endParaRPr lang="en-US" sz="1700">
              <a:cs typeface="Calibri"/>
            </a:endParaRPr>
          </a:p>
          <a:p>
            <a:pPr marL="0" indent="0">
              <a:buNone/>
            </a:pPr>
            <a:endParaRPr lang="en-US" sz="1700">
              <a:cs typeface="Calibri"/>
            </a:endParaRPr>
          </a:p>
          <a:p>
            <a:pPr marL="0" indent="0">
              <a:buNone/>
            </a:pPr>
            <a:r>
              <a:rPr lang="en-US" sz="1700">
                <a:cs typeface="Calibri"/>
              </a:rPr>
              <a:t>TOTAL VOTERS IN THIS LOCATION  (PRECINCT RECORDS):</a:t>
            </a:r>
            <a:endParaRPr lang="en-US"/>
          </a:p>
          <a:p>
            <a:pPr marL="0" indent="0">
              <a:buNone/>
            </a:pPr>
            <a:r>
              <a:rPr lang="en-US" sz="1700">
                <a:cs typeface="Calibri"/>
              </a:rPr>
              <a:t>TOTAL VOTERS CHECKINS:</a:t>
            </a:r>
          </a:p>
          <a:p>
            <a:pPr marL="0" indent="0">
              <a:buNone/>
            </a:pPr>
            <a:r>
              <a:rPr lang="en-US" sz="1700">
                <a:cs typeface="Calibri"/>
              </a:rPr>
              <a:t>ALL E-POLL BOOKS AND VERITY MACHINE TOTALS SHOULD MATCH.</a:t>
            </a:r>
          </a:p>
          <a:p>
            <a:pPr marL="0" indent="0">
              <a:buNone/>
            </a:pPr>
            <a:endParaRPr lang="en-US" sz="1700">
              <a:cs typeface="Calibri"/>
            </a:endParaRPr>
          </a:p>
          <a:p>
            <a:pPr marL="0" indent="0">
              <a:buNone/>
            </a:pPr>
            <a:r>
              <a:rPr lang="en-US" sz="1700">
                <a:cs typeface="Calibri"/>
              </a:rPr>
              <a:t>LIST ANY DISCREPANCIES </a:t>
            </a:r>
          </a:p>
          <a:p>
            <a:pPr marL="0" indent="0">
              <a:buNone/>
            </a:pPr>
            <a:r>
              <a:rPr lang="en-US" sz="1700">
                <a:cs typeface="Calibri"/>
              </a:rPr>
              <a:t>INITIAL AND DATE</a:t>
            </a:r>
          </a:p>
          <a:p>
            <a:pPr marL="0" indent="0">
              <a:buNone/>
            </a:pPr>
            <a:endParaRPr lang="en-US" sz="1700">
              <a:cs typeface="Calibri"/>
            </a:endParaRPr>
          </a:p>
          <a:p>
            <a:pPr marL="0" indent="0">
              <a:buNone/>
            </a:pPr>
            <a:endParaRPr lang="en-US" sz="1700">
              <a:cs typeface="Calibri"/>
            </a:endParaRPr>
          </a:p>
          <a:p>
            <a:pPr marL="0" indent="0">
              <a:buNone/>
            </a:pPr>
            <a:endParaRPr lang="en-US" sz="1700">
              <a:cs typeface="Calibri"/>
            </a:endParaRPr>
          </a:p>
          <a:p>
            <a:pPr marL="0" indent="0">
              <a:buNone/>
            </a:pPr>
            <a:endParaRPr lang="en-US" sz="1700">
              <a:cs typeface="Calibri"/>
            </a:endParaRPr>
          </a:p>
          <a:p>
            <a:pPr marL="0" indent="0">
              <a:buNone/>
            </a:pPr>
            <a:endParaRPr lang="en-US" sz="1700">
              <a:cs typeface="Calibri"/>
            </a:endParaRPr>
          </a:p>
          <a:p>
            <a:pPr marL="0" indent="0">
              <a:buNone/>
            </a:pPr>
            <a:endParaRPr lang="en-US" sz="1700">
              <a:cs typeface="Calibri"/>
            </a:endParaRPr>
          </a:p>
          <a:p>
            <a:endParaRPr lang="en-US" sz="1700">
              <a:cs typeface="Calibri"/>
            </a:endParaRPr>
          </a:p>
        </p:txBody>
      </p:sp>
      <p:pic>
        <p:nvPicPr>
          <p:cNvPr id="4" name="Picture 4">
            <a:extLst>
              <a:ext uri="{FF2B5EF4-FFF2-40B4-BE49-F238E27FC236}">
                <a16:creationId xmlns:a16="http://schemas.microsoft.com/office/drawing/2014/main" id="{C839CDE1-F40D-FF9A-04E3-AB9406592829}"/>
              </a:ext>
            </a:extLst>
          </p:cNvPr>
          <p:cNvPicPr>
            <a:picLocks noChangeAspect="1"/>
          </p:cNvPicPr>
          <p:nvPr/>
        </p:nvPicPr>
        <p:blipFill>
          <a:blip r:embed="rId2"/>
          <a:stretch>
            <a:fillRect/>
          </a:stretch>
        </p:blipFill>
        <p:spPr>
          <a:xfrm>
            <a:off x="5785757" y="651619"/>
            <a:ext cx="5474540" cy="5557909"/>
          </a:xfrm>
          <a:prstGeom prst="rect">
            <a:avLst/>
          </a:prstGeom>
        </p:spPr>
      </p:pic>
      <p:sp>
        <p:nvSpPr>
          <p:cNvPr id="5" name="Arrow: Right 4">
            <a:extLst>
              <a:ext uri="{FF2B5EF4-FFF2-40B4-BE49-F238E27FC236}">
                <a16:creationId xmlns:a16="http://schemas.microsoft.com/office/drawing/2014/main" id="{0FB299BA-7A90-D755-6E49-55161F7AE95C}"/>
              </a:ext>
            </a:extLst>
          </p:cNvPr>
          <p:cNvSpPr/>
          <p:nvPr/>
        </p:nvSpPr>
        <p:spPr>
          <a:xfrm flipV="1">
            <a:off x="3717324" y="7578808"/>
            <a:ext cx="2409565" cy="720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91C1CABD-3371-35DE-1538-83B8DE889019}"/>
              </a:ext>
            </a:extLst>
          </p:cNvPr>
          <p:cNvCxnSpPr/>
          <p:nvPr/>
        </p:nvCxnSpPr>
        <p:spPr>
          <a:xfrm flipV="1">
            <a:off x="3888259" y="3896495"/>
            <a:ext cx="2273642" cy="187410"/>
          </a:xfrm>
          <a:prstGeom prst="straightConnector1">
            <a:avLst/>
          </a:prstGeom>
          <a:ln w="57150">
            <a:solidFill>
              <a:schemeClr val="accent1"/>
            </a:solidFill>
            <a:tailEnd type="triangle"/>
          </a:ln>
        </p:spPr>
        <p:style>
          <a:lnRef idx="3">
            <a:schemeClr val="accent6"/>
          </a:lnRef>
          <a:fillRef idx="0">
            <a:schemeClr val="accent6"/>
          </a:fillRef>
          <a:effectRef idx="2">
            <a:schemeClr val="accent6"/>
          </a:effectRef>
          <a:fontRef idx="minor">
            <a:schemeClr val="tx1"/>
          </a:fontRef>
        </p:style>
      </p:cxnSp>
      <p:cxnSp>
        <p:nvCxnSpPr>
          <p:cNvPr id="15" name="Straight Arrow Connector 14">
            <a:extLst>
              <a:ext uri="{FF2B5EF4-FFF2-40B4-BE49-F238E27FC236}">
                <a16:creationId xmlns:a16="http://schemas.microsoft.com/office/drawing/2014/main" id="{86907D61-832A-2CD3-86AB-45747832F7EC}"/>
              </a:ext>
            </a:extLst>
          </p:cNvPr>
          <p:cNvCxnSpPr>
            <a:cxnSpLocks/>
          </p:cNvCxnSpPr>
          <p:nvPr/>
        </p:nvCxnSpPr>
        <p:spPr>
          <a:xfrm flipV="1">
            <a:off x="3888260" y="3330146"/>
            <a:ext cx="2335425" cy="2058"/>
          </a:xfrm>
          <a:prstGeom prst="straightConnector1">
            <a:avLst/>
          </a:prstGeom>
          <a:ln w="57150">
            <a:solidFill>
              <a:schemeClr val="accent1"/>
            </a:solidFill>
            <a:tailEnd type="triangle"/>
          </a:ln>
        </p:spPr>
        <p:style>
          <a:lnRef idx="3">
            <a:schemeClr val="accent6"/>
          </a:lnRef>
          <a:fillRef idx="0">
            <a:schemeClr val="accent6"/>
          </a:fillRef>
          <a:effectRef idx="2">
            <a:schemeClr val="accent6"/>
          </a:effectRef>
          <a:fontRef idx="minor">
            <a:schemeClr val="tx1"/>
          </a:fontRef>
        </p:style>
      </p:cxnSp>
      <p:cxnSp>
        <p:nvCxnSpPr>
          <p:cNvPr id="16" name="Straight Arrow Connector 15">
            <a:extLst>
              <a:ext uri="{FF2B5EF4-FFF2-40B4-BE49-F238E27FC236}">
                <a16:creationId xmlns:a16="http://schemas.microsoft.com/office/drawing/2014/main" id="{A8B68742-ABE5-9CB8-8540-367D3E8FF950}"/>
              </a:ext>
            </a:extLst>
          </p:cNvPr>
          <p:cNvCxnSpPr>
            <a:cxnSpLocks/>
          </p:cNvCxnSpPr>
          <p:nvPr/>
        </p:nvCxnSpPr>
        <p:spPr>
          <a:xfrm>
            <a:off x="3043880" y="4907691"/>
            <a:ext cx="2551667" cy="8239"/>
          </a:xfrm>
          <a:prstGeom prst="straightConnector1">
            <a:avLst/>
          </a:prstGeom>
          <a:ln w="57150">
            <a:solidFill>
              <a:schemeClr val="accent1"/>
            </a:solidFill>
            <a:tailEnd type="triangle"/>
          </a:ln>
        </p:spPr>
        <p:style>
          <a:lnRef idx="3">
            <a:schemeClr val="accent6"/>
          </a:lnRef>
          <a:fillRef idx="0">
            <a:schemeClr val="accent6"/>
          </a:fillRef>
          <a:effectRef idx="2">
            <a:schemeClr val="accent6"/>
          </a:effectRef>
          <a:fontRef idx="minor">
            <a:schemeClr val="tx1"/>
          </a:fontRef>
        </p:style>
      </p:cxnSp>
      <p:cxnSp>
        <p:nvCxnSpPr>
          <p:cNvPr id="3" name="Straight Arrow Connector 2">
            <a:extLst>
              <a:ext uri="{FF2B5EF4-FFF2-40B4-BE49-F238E27FC236}">
                <a16:creationId xmlns:a16="http://schemas.microsoft.com/office/drawing/2014/main" id="{CE5586EE-F808-F83B-053F-CF9C50FACE03}"/>
              </a:ext>
            </a:extLst>
          </p:cNvPr>
          <p:cNvCxnSpPr>
            <a:cxnSpLocks/>
          </p:cNvCxnSpPr>
          <p:nvPr/>
        </p:nvCxnSpPr>
        <p:spPr>
          <a:xfrm>
            <a:off x="3507258" y="1808204"/>
            <a:ext cx="2592855" cy="183293"/>
          </a:xfrm>
          <a:prstGeom prst="straightConnector1">
            <a:avLst/>
          </a:prstGeom>
          <a:ln w="57150">
            <a:solidFill>
              <a:schemeClr val="accent1"/>
            </a:solidFill>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189743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DC8A0-135F-2719-0E80-AD6C478B3AB6}"/>
              </a:ext>
            </a:extLst>
          </p:cNvPr>
          <p:cNvSpPr>
            <a:spLocks noGrp="1"/>
          </p:cNvSpPr>
          <p:nvPr>
            <p:ph type="title"/>
          </p:nvPr>
        </p:nvSpPr>
        <p:spPr>
          <a:xfrm>
            <a:off x="838200" y="365125"/>
            <a:ext cx="5051503" cy="1344148"/>
          </a:xfrm>
        </p:spPr>
        <p:txBody>
          <a:bodyPr vert="horz" lIns="91440" tIns="45720" rIns="91440" bIns="45720" rtlCol="0" anchor="ctr">
            <a:noAutofit/>
          </a:bodyPr>
          <a:lstStyle/>
          <a:p>
            <a:br>
              <a:rPr lang="en-US" sz="2400">
                <a:cs typeface="Calibri Light"/>
              </a:rPr>
            </a:br>
            <a:br>
              <a:rPr lang="en-US" sz="2400">
                <a:cs typeface="Calibri Light"/>
              </a:rPr>
            </a:br>
            <a:br>
              <a:rPr lang="en-US" sz="2400">
                <a:cs typeface="Calibri Light"/>
              </a:rPr>
            </a:br>
            <a:br>
              <a:rPr lang="en-US" sz="2400">
                <a:cs typeface="Calibri Light"/>
              </a:rPr>
            </a:br>
            <a:r>
              <a:rPr lang="en-US" sz="1600" b="1">
                <a:cs typeface="Calibri Light"/>
              </a:rPr>
              <a:t>Provisional Ballot Steps begin at pg. 44</a:t>
            </a:r>
            <a:br>
              <a:rPr lang="en-US" sz="1600" b="1">
                <a:cs typeface="Calibri Light"/>
              </a:rPr>
            </a:br>
            <a:br>
              <a:rPr lang="en-US" sz="1600">
                <a:cs typeface="Calibri Light"/>
              </a:rPr>
            </a:br>
            <a:r>
              <a:rPr lang="en-US" sz="1600">
                <a:solidFill>
                  <a:srgbClr val="FF0000"/>
                </a:solidFill>
                <a:cs typeface="Calibri Light"/>
              </a:rPr>
              <a:t>DO NOT BREAK</a:t>
            </a:r>
            <a:r>
              <a:rPr lang="en-US" sz="1600">
                <a:cs typeface="Calibri Light"/>
              </a:rPr>
              <a:t> </a:t>
            </a:r>
            <a:r>
              <a:rPr lang="en-US" sz="1600">
                <a:solidFill>
                  <a:srgbClr val="FFC000"/>
                </a:solidFill>
                <a:cs typeface="Calibri Light"/>
              </a:rPr>
              <a:t>YELLOW SEAL</a:t>
            </a:r>
            <a:r>
              <a:rPr lang="en-US" sz="1600">
                <a:cs typeface="Calibri Light"/>
              </a:rPr>
              <a:t> without contacting the county clerk's office first. </a:t>
            </a:r>
            <a:br>
              <a:rPr lang="en-US" sz="1600">
                <a:cs typeface="Calibri Light"/>
              </a:rPr>
            </a:br>
            <a:br>
              <a:rPr lang="en-US" sz="1600">
                <a:cs typeface="Calibri Light"/>
              </a:rPr>
            </a:br>
            <a:r>
              <a:rPr lang="en-US" sz="1600">
                <a:cs typeface="Calibri Light"/>
              </a:rPr>
              <a:t>All Precinct Workers must sign Provisional Ballot Accountability Statement even if none are used.</a:t>
            </a:r>
            <a:br>
              <a:rPr lang="en-US" sz="1600">
                <a:cs typeface="Calibri Light"/>
              </a:rPr>
            </a:br>
            <a:br>
              <a:rPr lang="en-US" sz="1600">
                <a:cs typeface="Calibri Light"/>
              </a:rPr>
            </a:br>
            <a:br>
              <a:rPr lang="en-US" sz="1600">
                <a:cs typeface="Calibri Light"/>
              </a:rPr>
            </a:br>
            <a:br>
              <a:rPr lang="en-US" sz="1600">
                <a:cs typeface="Calibri Light"/>
              </a:rPr>
            </a:br>
            <a:br>
              <a:rPr lang="en-US" sz="1600">
                <a:cs typeface="Calibri Light"/>
              </a:rPr>
            </a:br>
            <a:endParaRPr lang="en-US" sz="1600">
              <a:cs typeface="Calibri Light"/>
            </a:endParaRPr>
          </a:p>
        </p:txBody>
      </p:sp>
      <p:pic>
        <p:nvPicPr>
          <p:cNvPr id="4" name="Content Placeholder 3">
            <a:extLst>
              <a:ext uri="{FF2B5EF4-FFF2-40B4-BE49-F238E27FC236}">
                <a16:creationId xmlns:a16="http://schemas.microsoft.com/office/drawing/2014/main" id="{C18F2897-DC6C-45AA-D236-339335BA095F}"/>
              </a:ext>
            </a:extLst>
          </p:cNvPr>
          <p:cNvPicPr>
            <a:picLocks noGrp="1" noChangeAspect="1"/>
          </p:cNvPicPr>
          <p:nvPr>
            <p:ph idx="1"/>
          </p:nvPr>
        </p:nvPicPr>
        <p:blipFill>
          <a:blip r:embed="rId2"/>
          <a:stretch>
            <a:fillRect/>
          </a:stretch>
        </p:blipFill>
        <p:spPr>
          <a:xfrm>
            <a:off x="6561671" y="283040"/>
            <a:ext cx="4984176" cy="6367849"/>
          </a:xfrm>
        </p:spPr>
      </p:pic>
      <p:pic>
        <p:nvPicPr>
          <p:cNvPr id="5" name="Picture 4">
            <a:extLst>
              <a:ext uri="{FF2B5EF4-FFF2-40B4-BE49-F238E27FC236}">
                <a16:creationId xmlns:a16="http://schemas.microsoft.com/office/drawing/2014/main" id="{1A92BB9E-1A27-C198-30F6-829CA937BE81}"/>
              </a:ext>
            </a:extLst>
          </p:cNvPr>
          <p:cNvPicPr>
            <a:picLocks noChangeAspect="1"/>
          </p:cNvPicPr>
          <p:nvPr/>
        </p:nvPicPr>
        <p:blipFill rotWithShape="1">
          <a:blip r:embed="rId3"/>
          <a:srcRect r="678" b="-599"/>
          <a:stretch/>
        </p:blipFill>
        <p:spPr>
          <a:xfrm rot="10800000">
            <a:off x="691376" y="2008685"/>
            <a:ext cx="4806164" cy="1929989"/>
          </a:xfrm>
          <a:prstGeom prst="rect">
            <a:avLst/>
          </a:prstGeom>
        </p:spPr>
      </p:pic>
      <p:pic>
        <p:nvPicPr>
          <p:cNvPr id="6" name="Picture 5">
            <a:extLst>
              <a:ext uri="{FF2B5EF4-FFF2-40B4-BE49-F238E27FC236}">
                <a16:creationId xmlns:a16="http://schemas.microsoft.com/office/drawing/2014/main" id="{BFD26A04-1FF5-CA13-DCFE-6F84C45A52D2}"/>
              </a:ext>
            </a:extLst>
          </p:cNvPr>
          <p:cNvPicPr>
            <a:picLocks noChangeAspect="1"/>
          </p:cNvPicPr>
          <p:nvPr/>
        </p:nvPicPr>
        <p:blipFill>
          <a:blip r:embed="rId4"/>
          <a:stretch>
            <a:fillRect/>
          </a:stretch>
        </p:blipFill>
        <p:spPr>
          <a:xfrm rot="10800000">
            <a:off x="644914" y="3932685"/>
            <a:ext cx="4834054" cy="2049926"/>
          </a:xfrm>
          <a:prstGeom prst="rect">
            <a:avLst/>
          </a:prstGeom>
        </p:spPr>
      </p:pic>
    </p:spTree>
    <p:extLst>
      <p:ext uri="{BB962C8B-B14F-4D97-AF65-F5344CB8AC3E}">
        <p14:creationId xmlns:p14="http://schemas.microsoft.com/office/powerpoint/2010/main" val="2479704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a:extLst>
              <a:ext uri="{FF2B5EF4-FFF2-40B4-BE49-F238E27FC236}">
                <a16:creationId xmlns:a16="http://schemas.microsoft.com/office/drawing/2014/main" id="{70C822C5-9208-35BC-E8C9-1C442AA89C7A}"/>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4566" r="14935"/>
          <a:stretch/>
        </p:blipFill>
        <p:spPr>
          <a:xfrm>
            <a:off x="2522356" y="10"/>
            <a:ext cx="9669642" cy="6857990"/>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46F23F-5CA3-37E8-E8BC-3A2E376E6563}"/>
              </a:ext>
            </a:extLst>
          </p:cNvPr>
          <p:cNvSpPr>
            <a:spLocks noGrp="1"/>
          </p:cNvSpPr>
          <p:nvPr>
            <p:ph type="title"/>
          </p:nvPr>
        </p:nvSpPr>
        <p:spPr>
          <a:xfrm>
            <a:off x="838200" y="365125"/>
            <a:ext cx="3822189" cy="1899912"/>
          </a:xfrm>
        </p:spPr>
        <p:txBody>
          <a:bodyPr>
            <a:normAutofit/>
          </a:bodyPr>
          <a:lstStyle/>
          <a:p>
            <a:r>
              <a:rPr lang="en-US" sz="3700">
                <a:cs typeface="Calibri Light"/>
              </a:rPr>
              <a:t>ELECTION OFFICER TRAINING AGENDA </a:t>
            </a:r>
            <a:endParaRPr lang="en-US" sz="3700"/>
          </a:p>
        </p:txBody>
      </p:sp>
      <p:sp>
        <p:nvSpPr>
          <p:cNvPr id="3" name="Content Placeholder 2">
            <a:extLst>
              <a:ext uri="{FF2B5EF4-FFF2-40B4-BE49-F238E27FC236}">
                <a16:creationId xmlns:a16="http://schemas.microsoft.com/office/drawing/2014/main" id="{BA9A0F58-9582-0579-0D1D-484CBCA03061}"/>
              </a:ext>
            </a:extLst>
          </p:cNvPr>
          <p:cNvSpPr>
            <a:spLocks noGrp="1"/>
          </p:cNvSpPr>
          <p:nvPr>
            <p:ph idx="1"/>
          </p:nvPr>
        </p:nvSpPr>
        <p:spPr>
          <a:xfrm>
            <a:off x="838200" y="2434201"/>
            <a:ext cx="3822189" cy="3742762"/>
          </a:xfrm>
        </p:spPr>
        <p:txBody>
          <a:bodyPr vert="horz" lIns="91440" tIns="45720" rIns="91440" bIns="45720" rtlCol="0" anchor="t">
            <a:normAutofit/>
          </a:bodyPr>
          <a:lstStyle/>
          <a:p>
            <a:pPr>
              <a:buFont typeface="Wingdings" panose="020B0604020202020204" pitchFamily="34" charset="0"/>
              <a:buChar char="ü"/>
            </a:pPr>
            <a:r>
              <a:rPr lang="en-US" sz="2000">
                <a:cs typeface="Calibri" panose="020F0502020204030204"/>
              </a:rPr>
              <a:t>EXCUSED AND EARLY VOTING INFORMATION </a:t>
            </a:r>
          </a:p>
          <a:p>
            <a:pPr>
              <a:buFont typeface="Wingdings" panose="020B0604020202020204" pitchFamily="34" charset="0"/>
              <a:buChar char="ü"/>
            </a:pPr>
            <a:r>
              <a:rPr lang="en-US" sz="2000">
                <a:cs typeface="Calibri" panose="020F0502020204030204"/>
              </a:rPr>
              <a:t>ELECTION OFFICER EXPECTATIONS </a:t>
            </a:r>
          </a:p>
          <a:p>
            <a:pPr>
              <a:buFont typeface="Wingdings" panose="020B0604020202020204" pitchFamily="34" charset="0"/>
              <a:buChar char="ü"/>
            </a:pPr>
            <a:r>
              <a:rPr lang="en-US" sz="2000">
                <a:cs typeface="Calibri" panose="020F0502020204030204"/>
              </a:rPr>
              <a:t>SBE FORMS </a:t>
            </a:r>
          </a:p>
          <a:p>
            <a:pPr>
              <a:buFont typeface="Wingdings" panose="020B0604020202020204" pitchFamily="34" charset="0"/>
              <a:buChar char="ü"/>
            </a:pPr>
            <a:r>
              <a:rPr lang="en-US" sz="2000">
                <a:cs typeface="Calibri" panose="020F0502020204030204"/>
              </a:rPr>
              <a:t> E-POLL BOOKS</a:t>
            </a:r>
          </a:p>
          <a:p>
            <a:pPr>
              <a:buFont typeface="Wingdings" panose="020B0604020202020204" pitchFamily="34" charset="0"/>
              <a:buChar char="ü"/>
            </a:pPr>
            <a:r>
              <a:rPr lang="en-US" sz="2000">
                <a:cs typeface="Calibri" panose="020F0502020204030204"/>
              </a:rPr>
              <a:t>VERITY SCAN AND TOUCHWRITER MACHINES </a:t>
            </a:r>
          </a:p>
          <a:p>
            <a:pPr>
              <a:buFont typeface="Wingdings" panose="020B0604020202020204" pitchFamily="34" charset="0"/>
              <a:buChar char="ü"/>
            </a:pPr>
            <a:endParaRPr lang="en-US" sz="2000">
              <a:cs typeface="Calibri" panose="020F0502020204030204"/>
            </a:endParaRPr>
          </a:p>
        </p:txBody>
      </p:sp>
      <p:sp>
        <p:nvSpPr>
          <p:cNvPr id="8" name="TextBox 7">
            <a:extLst>
              <a:ext uri="{FF2B5EF4-FFF2-40B4-BE49-F238E27FC236}">
                <a16:creationId xmlns:a16="http://schemas.microsoft.com/office/drawing/2014/main" id="{4EB4BEC2-C29B-F1F4-16BC-3836FF4F2DDB}"/>
              </a:ext>
            </a:extLst>
          </p:cNvPr>
          <p:cNvSpPr txBox="1"/>
          <p:nvPr/>
        </p:nvSpPr>
        <p:spPr>
          <a:xfrm>
            <a:off x="9851294" y="6657945"/>
            <a:ext cx="234070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BY-ND</a:t>
            </a:r>
            <a:r>
              <a:rPr lang="en-US" sz="700">
                <a:solidFill>
                  <a:srgbClr val="FFFFFF"/>
                </a:solidFill>
              </a:rPr>
              <a:t>.</a:t>
            </a:r>
          </a:p>
        </p:txBody>
      </p:sp>
    </p:spTree>
    <p:extLst>
      <p:ext uri="{BB962C8B-B14F-4D97-AF65-F5344CB8AC3E}">
        <p14:creationId xmlns:p14="http://schemas.microsoft.com/office/powerpoint/2010/main" val="36260299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7C6B81-2CDB-13E0-BB61-84320701AB09}"/>
              </a:ext>
            </a:extLst>
          </p:cNvPr>
          <p:cNvSpPr>
            <a:spLocks noGrp="1"/>
          </p:cNvSpPr>
          <p:nvPr>
            <p:ph type="title"/>
          </p:nvPr>
        </p:nvSpPr>
        <p:spPr>
          <a:xfrm>
            <a:off x="1524000" y="1293338"/>
            <a:ext cx="9144000" cy="3274592"/>
          </a:xfrm>
        </p:spPr>
        <p:txBody>
          <a:bodyPr vert="horz" lIns="91440" tIns="45720" rIns="91440" bIns="45720" rtlCol="0" anchor="ctr">
            <a:normAutofit fontScale="90000"/>
          </a:bodyPr>
          <a:lstStyle/>
          <a:p>
            <a:pPr algn="ctr"/>
            <a:r>
              <a:rPr lang="en-US" sz="2800" b="1" kern="1200">
                <a:latin typeface="+mj-lt"/>
                <a:ea typeface="+mj-ea"/>
                <a:cs typeface="+mj-cs"/>
              </a:rPr>
              <a:t>SUPPLEMENTAL PROCESS</a:t>
            </a:r>
            <a:br>
              <a:rPr lang="en-US" sz="2800" b="1" kern="1200">
                <a:cs typeface="Calibri Light"/>
              </a:rPr>
            </a:br>
            <a:r>
              <a:rPr lang="en-US" sz="2400" kern="1200">
                <a:latin typeface="+mj-lt"/>
                <a:ea typeface="+mj-ea"/>
                <a:cs typeface="+mj-cs"/>
              </a:rPr>
              <a:t>If a voter has moved </a:t>
            </a:r>
            <a:r>
              <a:rPr lang="en-US" sz="2400" b="1" kern="1200">
                <a:solidFill>
                  <a:srgbClr val="FF0000"/>
                </a:solidFill>
                <a:latin typeface="+mj-lt"/>
                <a:ea typeface="+mj-ea"/>
                <a:cs typeface="+mj-cs"/>
              </a:rPr>
              <a:t>MORE</a:t>
            </a:r>
            <a:r>
              <a:rPr lang="en-US" sz="2400" kern="1200">
                <a:latin typeface="+mj-lt"/>
                <a:ea typeface="+mj-ea"/>
                <a:cs typeface="+mj-cs"/>
              </a:rPr>
              <a:t> than 30 </a:t>
            </a:r>
            <a:r>
              <a:rPr lang="en-US" sz="2400"/>
              <a:t>days</a:t>
            </a:r>
            <a:r>
              <a:rPr lang="en-US" sz="2400" kern="1200">
                <a:latin typeface="+mj-lt"/>
                <a:ea typeface="+mj-ea"/>
                <a:cs typeface="+mj-cs"/>
              </a:rPr>
              <a:t> from deadline</a:t>
            </a:r>
            <a:r>
              <a:rPr lang="en-US" sz="2400"/>
              <a:t>, </a:t>
            </a:r>
            <a:r>
              <a:rPr lang="en-US" sz="2400" kern="1200">
                <a:latin typeface="+mj-lt"/>
                <a:ea typeface="+mj-ea"/>
                <a:cs typeface="+mj-cs"/>
              </a:rPr>
              <a:t>They must be added to E-Poll book in the </a:t>
            </a:r>
            <a:r>
              <a:rPr lang="en-US" sz="2400" b="1" kern="1200">
                <a:latin typeface="+mj-lt"/>
                <a:ea typeface="+mj-ea"/>
                <a:cs typeface="+mj-cs"/>
              </a:rPr>
              <a:t>new precinct.</a:t>
            </a:r>
            <a:br>
              <a:rPr lang="en-US" sz="2400" b="1" kern="1200">
                <a:cs typeface="Calibri Light"/>
              </a:rPr>
            </a:br>
            <a:r>
              <a:rPr lang="en-US" sz="2400">
                <a:cs typeface="Calibri Light"/>
              </a:rPr>
              <a:t>Contact clerk's office oath of voter, new voter registration cards etc.</a:t>
            </a:r>
            <a:br>
              <a:rPr lang="en-US" sz="2400"/>
            </a:br>
            <a:r>
              <a:rPr lang="en-US" sz="2400" kern="1200">
                <a:latin typeface="+mj-lt"/>
                <a:ea typeface="+mj-ea"/>
                <a:cs typeface="+mj-cs"/>
              </a:rPr>
              <a:t>See page 22 </a:t>
            </a:r>
            <a:r>
              <a:rPr lang="en-US" sz="2400"/>
              <a:t>in EPB Guide Supplemental</a:t>
            </a:r>
            <a:r>
              <a:rPr lang="en-US" sz="2400" kern="1200">
                <a:latin typeface="+mj-lt"/>
                <a:ea typeface="+mj-ea"/>
                <a:cs typeface="+mj-cs"/>
              </a:rPr>
              <a:t> Process</a:t>
            </a:r>
            <a:br>
              <a:rPr lang="en-US" sz="2400" kern="1200"/>
            </a:br>
            <a:r>
              <a:rPr lang="en-US" sz="2400" kern="1200">
                <a:latin typeface="+mj-lt"/>
                <a:ea typeface="+mj-ea"/>
                <a:cs typeface="+mj-cs"/>
              </a:rPr>
              <a:t>See page 12 </a:t>
            </a:r>
            <a:r>
              <a:rPr lang="en-US" sz="2400"/>
              <a:t>in EPB Guide Process</a:t>
            </a:r>
            <a:r>
              <a:rPr lang="en-US" sz="2400" kern="1200">
                <a:latin typeface="+mj-lt"/>
                <a:ea typeface="+mj-ea"/>
                <a:cs typeface="+mj-cs"/>
              </a:rPr>
              <a:t> Voter  </a:t>
            </a:r>
            <a:br>
              <a:rPr lang="en-US" sz="2400" kern="1200">
                <a:cs typeface="Calibri Light"/>
              </a:rPr>
            </a:br>
            <a:br>
              <a:rPr lang="en-US" sz="2400">
                <a:cs typeface="Calibri Light"/>
              </a:rPr>
            </a:br>
            <a:r>
              <a:rPr lang="en-US" sz="2400">
                <a:cs typeface="Calibri Light"/>
              </a:rPr>
              <a:t>If voter has moved </a:t>
            </a:r>
            <a:r>
              <a:rPr lang="en-US" sz="2400" b="1">
                <a:solidFill>
                  <a:srgbClr val="FF0000"/>
                </a:solidFill>
                <a:cs typeface="Calibri Light"/>
              </a:rPr>
              <a:t>LESS </a:t>
            </a:r>
            <a:r>
              <a:rPr lang="en-US" sz="2400">
                <a:cs typeface="Calibri Light"/>
              </a:rPr>
              <a:t>30 day's they will vote in same location. </a:t>
            </a:r>
            <a:br>
              <a:rPr lang="en-US" sz="2400">
                <a:cs typeface="Calibri Light"/>
              </a:rPr>
            </a:br>
            <a:br>
              <a:rPr lang="en-US" sz="2400">
                <a:cs typeface="Calibri Light"/>
              </a:rPr>
            </a:br>
            <a:r>
              <a:rPr lang="en-US" sz="2400">
                <a:cs typeface="Calibri Light"/>
              </a:rPr>
              <a:t>If a voter has moved from another County they are </a:t>
            </a:r>
            <a:r>
              <a:rPr lang="en-US" sz="2400" b="1">
                <a:solidFill>
                  <a:srgbClr val="FF0000"/>
                </a:solidFill>
                <a:cs typeface="Calibri Light"/>
              </a:rPr>
              <a:t>NOT </a:t>
            </a:r>
            <a:r>
              <a:rPr lang="en-US" sz="2400">
                <a:cs typeface="Calibri Light"/>
              </a:rPr>
              <a:t>eligible to vote in Shelby Count</a:t>
            </a:r>
            <a:r>
              <a:rPr lang="en-US" sz="2900">
                <a:cs typeface="Calibri Light"/>
              </a:rPr>
              <a:t>y</a:t>
            </a:r>
            <a:br>
              <a:rPr lang="en-US" sz="2900" b="1">
                <a:solidFill>
                  <a:srgbClr val="FF0000"/>
                </a:solidFill>
              </a:rPr>
            </a:br>
            <a:endParaRPr lang="en-US" sz="2900" kern="1200">
              <a:solidFill>
                <a:schemeClr val="tx1"/>
              </a:solidFill>
              <a:latin typeface="+mj-lt"/>
              <a:ea typeface="+mj-ea"/>
              <a:cs typeface="+mj-cs"/>
            </a:endParaRPr>
          </a:p>
        </p:txBody>
      </p:sp>
      <p:cxnSp>
        <p:nvCxnSpPr>
          <p:cNvPr id="27" name="Straight Connector 26">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62684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 name="Rectangle 4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D61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4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1KK.PNG">
            <a:extLst>
              <a:ext uri="{FF2B5EF4-FFF2-40B4-BE49-F238E27FC236}">
                <a16:creationId xmlns:a16="http://schemas.microsoft.com/office/drawing/2014/main" id="{9EC8B05A-0328-58A7-27EC-AAB013E0F552}"/>
              </a:ext>
            </a:extLst>
          </p:cNvPr>
          <p:cNvPicPr>
            <a:picLocks noGrp="1" noChangeAspect="1"/>
          </p:cNvPicPr>
          <p:nvPr>
            <p:ph idx="1"/>
          </p:nvPr>
        </p:nvPicPr>
        <p:blipFill rotWithShape="1">
          <a:blip r:embed="rId2"/>
          <a:srcRect r="11170" b="-1"/>
          <a:stretch/>
        </p:blipFill>
        <p:spPr>
          <a:xfrm>
            <a:off x="2168438" y="643467"/>
            <a:ext cx="7855123" cy="5571066"/>
          </a:xfrm>
          <a:prstGeom prst="rect">
            <a:avLst/>
          </a:prstGeom>
        </p:spPr>
      </p:pic>
    </p:spTree>
    <p:extLst>
      <p:ext uri="{BB962C8B-B14F-4D97-AF65-F5344CB8AC3E}">
        <p14:creationId xmlns:p14="http://schemas.microsoft.com/office/powerpoint/2010/main" val="3225714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7" name="Slide Background Fill">
            <a:extLst>
              <a:ext uri="{FF2B5EF4-FFF2-40B4-BE49-F238E27FC236}">
                <a16:creationId xmlns:a16="http://schemas.microsoft.com/office/drawing/2014/main" id="{913AE63C-D5B4-45D1-ACFC-648CFFCF9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74">
            <a:extLst>
              <a:ext uri="{FF2B5EF4-FFF2-40B4-BE49-F238E27FC236}">
                <a16:creationId xmlns:a16="http://schemas.microsoft.com/office/drawing/2014/main" id="{4F0CCC29-1ADF-400B-B2E2-87AE5F0F39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76" name="Color">
              <a:extLst>
                <a:ext uri="{FF2B5EF4-FFF2-40B4-BE49-F238E27FC236}">
                  <a16:creationId xmlns:a16="http://schemas.microsoft.com/office/drawing/2014/main" id="{BD9615F1-E1A8-4B27-A6A8-4F50A77B2B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Color">
              <a:extLst>
                <a:ext uri="{FF2B5EF4-FFF2-40B4-BE49-F238E27FC236}">
                  <a16:creationId xmlns:a16="http://schemas.microsoft.com/office/drawing/2014/main" id="{BE138890-F764-4F96-86CE-30B4D87130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4" descr="B.PNG">
            <a:extLst>
              <a:ext uri="{FF2B5EF4-FFF2-40B4-BE49-F238E27FC236}">
                <a16:creationId xmlns:a16="http://schemas.microsoft.com/office/drawing/2014/main" id="{AA66E3DB-4051-E3EE-0D51-959FC1997EA4}"/>
              </a:ext>
            </a:extLst>
          </p:cNvPr>
          <p:cNvPicPr>
            <a:picLocks noChangeAspect="1"/>
          </p:cNvPicPr>
          <p:nvPr/>
        </p:nvPicPr>
        <p:blipFill>
          <a:blip r:embed="rId2"/>
          <a:stretch>
            <a:fillRect/>
          </a:stretch>
        </p:blipFill>
        <p:spPr>
          <a:xfrm>
            <a:off x="7395835" y="152934"/>
            <a:ext cx="2982435" cy="3121362"/>
          </a:xfrm>
          <a:prstGeom prst="rect">
            <a:avLst/>
          </a:prstGeom>
        </p:spPr>
      </p:pic>
      <p:pic>
        <p:nvPicPr>
          <p:cNvPr id="7" name="Picture 7">
            <a:extLst>
              <a:ext uri="{FF2B5EF4-FFF2-40B4-BE49-F238E27FC236}">
                <a16:creationId xmlns:a16="http://schemas.microsoft.com/office/drawing/2014/main" id="{41ED277D-67BE-0D0F-69AE-EAA4544799E5}"/>
              </a:ext>
            </a:extLst>
          </p:cNvPr>
          <p:cNvPicPr>
            <a:picLocks noChangeAspect="1"/>
          </p:cNvPicPr>
          <p:nvPr/>
        </p:nvPicPr>
        <p:blipFill>
          <a:blip r:embed="rId3"/>
          <a:stretch>
            <a:fillRect/>
          </a:stretch>
        </p:blipFill>
        <p:spPr>
          <a:xfrm>
            <a:off x="6792172" y="3464418"/>
            <a:ext cx="4380673" cy="2814583"/>
          </a:xfrm>
          <a:prstGeom prst="rect">
            <a:avLst/>
          </a:prstGeom>
        </p:spPr>
      </p:pic>
      <p:grpSp>
        <p:nvGrpSpPr>
          <p:cNvPr id="79" name="Group 78">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80" name="Freeform: Shape 79">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1" name="Freeform: Shape 80">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2" name="Freeform: Shape 81">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3" name="Freeform: Shape 82">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4" name="Freeform: Shape 83">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5" name="Freeform: Shape 84">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86" name="Freeform: Shape 85">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4FDB2892-5B09-E2FC-C4D9-6965C3EFCF2D}"/>
              </a:ext>
            </a:extLst>
          </p:cNvPr>
          <p:cNvSpPr>
            <a:spLocks noGrp="1"/>
          </p:cNvSpPr>
          <p:nvPr>
            <p:ph type="title"/>
          </p:nvPr>
        </p:nvSpPr>
        <p:spPr>
          <a:xfrm>
            <a:off x="786385" y="841249"/>
            <a:ext cx="5074368" cy="3018870"/>
          </a:xfrm>
        </p:spPr>
        <p:txBody>
          <a:bodyPr anchor="b">
            <a:normAutofit/>
          </a:bodyPr>
          <a:lstStyle/>
          <a:p>
            <a:r>
              <a:rPr lang="en-US" sz="2300">
                <a:solidFill>
                  <a:schemeClr val="bg1"/>
                </a:solidFill>
                <a:cs typeface="Calibri Light"/>
              </a:rPr>
              <a:t>Oath of Voter and Voter Registration Card are still in paper form.</a:t>
            </a:r>
            <a:br>
              <a:rPr lang="en-US" sz="2300">
                <a:cs typeface="Calibri Light"/>
              </a:rPr>
            </a:br>
            <a:r>
              <a:rPr lang="en-US" sz="2300">
                <a:solidFill>
                  <a:schemeClr val="bg1"/>
                </a:solidFill>
                <a:cs typeface="Calibri Light"/>
              </a:rPr>
              <a:t> Supplemental Roster will be on your E-Poll Book.</a:t>
            </a:r>
            <a:br>
              <a:rPr lang="en-US" sz="2300">
                <a:solidFill>
                  <a:schemeClr val="bg1"/>
                </a:solidFill>
                <a:cs typeface="Calibri Light"/>
              </a:rPr>
            </a:br>
            <a:br>
              <a:rPr lang="en-US" sz="2300">
                <a:cs typeface="Calibri Light"/>
              </a:rPr>
            </a:br>
            <a:r>
              <a:rPr lang="en-US" sz="2300">
                <a:solidFill>
                  <a:schemeClr val="bg1"/>
                </a:solidFill>
                <a:cs typeface="Calibri Light"/>
              </a:rPr>
              <a:t>Hands on training for this portion.</a:t>
            </a:r>
            <a:br>
              <a:rPr lang="en-US" sz="2300">
                <a:cs typeface="Calibri Light"/>
              </a:rPr>
            </a:br>
            <a:br>
              <a:rPr lang="en-US" sz="2300">
                <a:cs typeface="Calibri Light"/>
              </a:rPr>
            </a:br>
            <a:br>
              <a:rPr lang="en-US" sz="2300">
                <a:cs typeface="Calibri Light"/>
              </a:rPr>
            </a:br>
            <a:endParaRPr lang="en-US" sz="2300">
              <a:solidFill>
                <a:schemeClr val="bg1"/>
              </a:solidFill>
              <a:cs typeface="Calibri Light"/>
            </a:endParaRPr>
          </a:p>
        </p:txBody>
      </p:sp>
      <p:sp>
        <p:nvSpPr>
          <p:cNvPr id="12" name="Content Placeholder 11">
            <a:extLst>
              <a:ext uri="{FF2B5EF4-FFF2-40B4-BE49-F238E27FC236}">
                <a16:creationId xmlns:a16="http://schemas.microsoft.com/office/drawing/2014/main" id="{BF27556A-6E78-2BE1-9A1C-FC892A54CBDF}"/>
              </a:ext>
            </a:extLst>
          </p:cNvPr>
          <p:cNvSpPr>
            <a:spLocks noGrp="1"/>
          </p:cNvSpPr>
          <p:nvPr>
            <p:ph idx="1"/>
          </p:nvPr>
        </p:nvSpPr>
        <p:spPr>
          <a:xfrm>
            <a:off x="786383" y="3273807"/>
            <a:ext cx="5074368" cy="2907537"/>
          </a:xfrm>
        </p:spPr>
        <p:txBody>
          <a:bodyPr vert="horz" lIns="91440" tIns="45720" rIns="91440" bIns="45720" rtlCol="0" anchor="t">
            <a:normAutofit/>
          </a:bodyPr>
          <a:lstStyle/>
          <a:p>
            <a:pPr marL="0" indent="0">
              <a:buNone/>
            </a:pPr>
            <a:endParaRPr lang="en-US" sz="1500">
              <a:solidFill>
                <a:schemeClr val="bg1"/>
              </a:solidFill>
              <a:cs typeface="Calibri"/>
            </a:endParaRPr>
          </a:p>
          <a:p>
            <a:r>
              <a:rPr lang="en-US" sz="2000">
                <a:solidFill>
                  <a:schemeClr val="bg1"/>
                </a:solidFill>
                <a:ea typeface="+mn-lt"/>
                <a:cs typeface="+mn-lt"/>
              </a:rPr>
              <a:t>Tip: Have the voter step to the side with an precinct officer to fill out both forms once completed follow steps on E-Poll book to complete check in. </a:t>
            </a:r>
            <a:br>
              <a:rPr lang="en-US" sz="2000">
                <a:ea typeface="+mn-lt"/>
                <a:cs typeface="+mn-lt"/>
              </a:rPr>
            </a:br>
            <a:br>
              <a:rPr lang="en-US" sz="2000">
                <a:ea typeface="+mn-lt"/>
                <a:cs typeface="+mn-lt"/>
              </a:rPr>
            </a:br>
            <a:br>
              <a:rPr lang="en-US" sz="2000">
                <a:ea typeface="+mn-lt"/>
                <a:cs typeface="+mn-lt"/>
              </a:rPr>
            </a:br>
            <a:br>
              <a:rPr lang="en-US" sz="2000">
                <a:ea typeface="+mn-lt"/>
                <a:cs typeface="+mn-lt"/>
              </a:rPr>
            </a:br>
            <a:endParaRPr lang="en-US" sz="1500">
              <a:solidFill>
                <a:schemeClr val="bg1"/>
              </a:solidFill>
              <a:ea typeface="+mn-lt"/>
              <a:cs typeface="+mn-lt"/>
            </a:endParaRPr>
          </a:p>
        </p:txBody>
      </p:sp>
    </p:spTree>
    <p:extLst>
      <p:ext uri="{BB962C8B-B14F-4D97-AF65-F5344CB8AC3E}">
        <p14:creationId xmlns:p14="http://schemas.microsoft.com/office/powerpoint/2010/main" val="18254814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VSCAN.PNG">
            <a:extLst>
              <a:ext uri="{FF2B5EF4-FFF2-40B4-BE49-F238E27FC236}">
                <a16:creationId xmlns:a16="http://schemas.microsoft.com/office/drawing/2014/main" id="{9F1FCE2B-00C6-123F-B391-77800A3AF177}"/>
              </a:ext>
            </a:extLst>
          </p:cNvPr>
          <p:cNvPicPr>
            <a:picLocks noChangeAspect="1"/>
          </p:cNvPicPr>
          <p:nvPr/>
        </p:nvPicPr>
        <p:blipFill rotWithShape="1">
          <a:blip r:embed="rId2"/>
          <a:srcRect t="1571" r="-1" b="14"/>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19" name="Content Placeholder 16">
            <a:extLst>
              <a:ext uri="{FF2B5EF4-FFF2-40B4-BE49-F238E27FC236}">
                <a16:creationId xmlns:a16="http://schemas.microsoft.com/office/drawing/2014/main" id="{EF71139A-C37E-AAEF-90A0-104B6CDF0584}"/>
              </a:ext>
            </a:extLst>
          </p:cNvPr>
          <p:cNvSpPr>
            <a:spLocks noGrp="1"/>
          </p:cNvSpPr>
          <p:nvPr>
            <p:ph idx="1"/>
          </p:nvPr>
        </p:nvSpPr>
        <p:spPr>
          <a:xfrm>
            <a:off x="6417734" y="765369"/>
            <a:ext cx="5291663" cy="4375458"/>
          </a:xfrm>
        </p:spPr>
        <p:txBody>
          <a:bodyPr vert="horz" lIns="91440" tIns="45720" rIns="91440" bIns="45720" rtlCol="0" anchor="t">
            <a:normAutofit/>
          </a:bodyPr>
          <a:lstStyle/>
          <a:p>
            <a:pPr marL="0" indent="0">
              <a:buNone/>
            </a:pPr>
            <a:r>
              <a:rPr lang="en-US" sz="1800" b="1">
                <a:cs typeface="Calibri"/>
              </a:rPr>
              <a:t>   </a:t>
            </a:r>
            <a:r>
              <a:rPr lang="en-US" sz="3200" b="1">
                <a:cs typeface="Calibri" panose="020F0502020204030204"/>
              </a:rPr>
              <a:t>Verity Scan Setup</a:t>
            </a:r>
          </a:p>
          <a:p>
            <a:r>
              <a:rPr lang="en-US" sz="1800">
                <a:cs typeface="Calibri" panose="020F0502020204030204"/>
              </a:rPr>
              <a:t>All Supplies are in the black bin </a:t>
            </a:r>
            <a:endParaRPr lang="en-US" sz="1800"/>
          </a:p>
          <a:p>
            <a:r>
              <a:rPr lang="en-US" sz="1800">
                <a:cs typeface="Calibri"/>
              </a:rPr>
              <a:t>Ballot Bag </a:t>
            </a:r>
          </a:p>
          <a:p>
            <a:r>
              <a:rPr lang="en-US" sz="1800">
                <a:cs typeface="Calibri"/>
              </a:rPr>
              <a:t>Supply Bag</a:t>
            </a:r>
          </a:p>
          <a:p>
            <a:r>
              <a:rPr lang="en-US" sz="1800">
                <a:cs typeface="Calibri"/>
              </a:rPr>
              <a:t>E-poll Books </a:t>
            </a:r>
          </a:p>
          <a:p>
            <a:r>
              <a:rPr lang="en-US" sz="1800">
                <a:cs typeface="Calibri"/>
              </a:rPr>
              <a:t>Extension Cords/Power Strip </a:t>
            </a:r>
          </a:p>
          <a:p>
            <a:r>
              <a:rPr lang="en-US" sz="1800">
                <a:cs typeface="Calibri"/>
              </a:rPr>
              <a:t>Power Brick </a:t>
            </a:r>
          </a:p>
          <a:p>
            <a:r>
              <a:rPr lang="en-US" sz="1800">
                <a:cs typeface="Calibri"/>
              </a:rPr>
              <a:t>Privacy Screens </a:t>
            </a:r>
          </a:p>
          <a:p>
            <a:r>
              <a:rPr lang="en-US" sz="1800">
                <a:cs typeface="Calibri"/>
              </a:rPr>
              <a:t>Precinct Sign Tower </a:t>
            </a:r>
          </a:p>
          <a:p>
            <a:pPr marL="0" indent="0">
              <a:buNone/>
            </a:pPr>
            <a:endParaRPr lang="en-US" sz="1800">
              <a:cs typeface="Calibri"/>
            </a:endParaRPr>
          </a:p>
          <a:p>
            <a:pPr marL="0" indent="0">
              <a:buNone/>
            </a:pPr>
            <a:endParaRPr lang="en-US" sz="1800">
              <a:cs typeface="Calibri"/>
            </a:endParaRPr>
          </a:p>
          <a:p>
            <a:endParaRPr lang="en-US" sz="1800">
              <a:cs typeface="Calibri"/>
            </a:endParaRPr>
          </a:p>
          <a:p>
            <a:endParaRPr lang="en-US" sz="1800">
              <a:cs typeface="Calibri"/>
            </a:endParaRPr>
          </a:p>
          <a:p>
            <a:endParaRPr lang="en-US" sz="1800">
              <a:cs typeface="Calibri"/>
            </a:endParaRPr>
          </a:p>
        </p:txBody>
      </p:sp>
    </p:spTree>
    <p:extLst>
      <p:ext uri="{BB962C8B-B14F-4D97-AF65-F5344CB8AC3E}">
        <p14:creationId xmlns:p14="http://schemas.microsoft.com/office/powerpoint/2010/main" val="13819463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3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D7D31F-A2D8-ACF0-0F19-3DAF34E094C4}"/>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Verify GREEN Seal # on Verification Sheet!!</a:t>
            </a:r>
          </a:p>
        </p:txBody>
      </p:sp>
      <p:pic>
        <p:nvPicPr>
          <p:cNvPr id="3" name="Picture 4" descr="greenverityscan.PNG">
            <a:extLst>
              <a:ext uri="{FF2B5EF4-FFF2-40B4-BE49-F238E27FC236}">
                <a16:creationId xmlns:a16="http://schemas.microsoft.com/office/drawing/2014/main" id="{04848274-7016-BA85-43B1-A3714924B0B4}"/>
              </a:ext>
            </a:extLst>
          </p:cNvPr>
          <p:cNvPicPr>
            <a:picLocks noGrp="1" noChangeAspect="1"/>
          </p:cNvPicPr>
          <p:nvPr>
            <p:ph idx="1"/>
          </p:nvPr>
        </p:nvPicPr>
        <p:blipFill rotWithShape="1">
          <a:blip r:embed="rId2"/>
          <a:srcRect b="5575"/>
          <a:stretch/>
        </p:blipFill>
        <p:spPr>
          <a:xfrm>
            <a:off x="2488527" y="1675227"/>
            <a:ext cx="7214945" cy="4394199"/>
          </a:xfrm>
          <a:prstGeom prst="rect">
            <a:avLst/>
          </a:prstGeom>
        </p:spPr>
      </p:pic>
    </p:spTree>
    <p:extLst>
      <p:ext uri="{BB962C8B-B14F-4D97-AF65-F5344CB8AC3E}">
        <p14:creationId xmlns:p14="http://schemas.microsoft.com/office/powerpoint/2010/main" val="12560363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Flowchart: Document 32">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1B51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F91CC0-083C-705B-601A-F8758ED905B7}"/>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Verity Touch Writer Setup </a:t>
            </a:r>
          </a:p>
        </p:txBody>
      </p:sp>
      <p:pic>
        <p:nvPicPr>
          <p:cNvPr id="4" name="Picture 4" descr="VTOUCHWRITER.PNG">
            <a:extLst>
              <a:ext uri="{FF2B5EF4-FFF2-40B4-BE49-F238E27FC236}">
                <a16:creationId xmlns:a16="http://schemas.microsoft.com/office/drawing/2014/main" id="{03FEC893-68D2-DA95-8CEC-56D0377E57EB}"/>
              </a:ext>
            </a:extLst>
          </p:cNvPr>
          <p:cNvPicPr>
            <a:picLocks noGrp="1" noChangeAspect="1"/>
          </p:cNvPicPr>
          <p:nvPr>
            <p:ph idx="1"/>
          </p:nvPr>
        </p:nvPicPr>
        <p:blipFill rotWithShape="1">
          <a:blip r:embed="rId2"/>
          <a:srcRect r="-1" b="671"/>
          <a:stretch/>
        </p:blipFill>
        <p:spPr>
          <a:xfrm>
            <a:off x="4349274" y="640080"/>
            <a:ext cx="7064855" cy="5578816"/>
          </a:xfrm>
          <a:prstGeom prst="rect">
            <a:avLst/>
          </a:prstGeom>
        </p:spPr>
      </p:pic>
    </p:spTree>
    <p:extLst>
      <p:ext uri="{BB962C8B-B14F-4D97-AF65-F5344CB8AC3E}">
        <p14:creationId xmlns:p14="http://schemas.microsoft.com/office/powerpoint/2010/main" val="18698978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26">
            <a:extLst>
              <a:ext uri="{FF2B5EF4-FFF2-40B4-BE49-F238E27FC236}">
                <a16:creationId xmlns:a16="http://schemas.microsoft.com/office/drawing/2014/main" id="{B9E248E0-55F8-4E45-A07F-B49E0EEA9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Arc 28">
            <a:extLst>
              <a:ext uri="{FF2B5EF4-FFF2-40B4-BE49-F238E27FC236}">
                <a16:creationId xmlns:a16="http://schemas.microsoft.com/office/drawing/2014/main" id="{311F016A-A753-449B-9EA6-322199B71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92014">
            <a:off x="3109564" y="704848"/>
            <a:ext cx="2987899"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3" name="Picture 4" descr="greenhandle.PNG">
            <a:extLst>
              <a:ext uri="{FF2B5EF4-FFF2-40B4-BE49-F238E27FC236}">
                <a16:creationId xmlns:a16="http://schemas.microsoft.com/office/drawing/2014/main" id="{9A350110-C98D-DAC1-DA31-CAACE1CCE963}"/>
              </a:ext>
            </a:extLst>
          </p:cNvPr>
          <p:cNvPicPr>
            <a:picLocks noChangeAspect="1"/>
          </p:cNvPicPr>
          <p:nvPr/>
        </p:nvPicPr>
        <p:blipFill rotWithShape="1">
          <a:blip r:embed="rId2"/>
          <a:srcRect t="2793" r="-1" b="2793"/>
          <a:stretch/>
        </p:blipFill>
        <p:spPr>
          <a:xfrm>
            <a:off x="4252394" y="2577601"/>
            <a:ext cx="7462838" cy="4280399"/>
          </a:xfrm>
          <a:custGeom>
            <a:avLst/>
            <a:gdLst/>
            <a:ahLst/>
            <a:cxnLst/>
            <a:rect l="l" t="t" r="r" b="b"/>
            <a:pathLst>
              <a:path w="7462838" h="4280399">
                <a:moveTo>
                  <a:pt x="3731419" y="0"/>
                </a:moveTo>
                <a:cubicBezTo>
                  <a:pt x="5792225" y="0"/>
                  <a:pt x="7462838" y="1670613"/>
                  <a:pt x="7462838" y="3731419"/>
                </a:cubicBezTo>
                <a:cubicBezTo>
                  <a:pt x="7462838" y="3828019"/>
                  <a:pt x="7459167" y="3923762"/>
                  <a:pt x="7451957" y="4018516"/>
                </a:cubicBezTo>
                <a:lnTo>
                  <a:pt x="7422046" y="4280399"/>
                </a:lnTo>
                <a:lnTo>
                  <a:pt x="40793" y="4280399"/>
                </a:lnTo>
                <a:lnTo>
                  <a:pt x="10881" y="4018516"/>
                </a:lnTo>
                <a:cubicBezTo>
                  <a:pt x="3671" y="3923762"/>
                  <a:pt x="0" y="3828019"/>
                  <a:pt x="0" y="3731419"/>
                </a:cubicBezTo>
                <a:cubicBezTo>
                  <a:pt x="0" y="1670613"/>
                  <a:pt x="1670614" y="0"/>
                  <a:pt x="3731419" y="0"/>
                </a:cubicBezTo>
                <a:close/>
              </a:path>
            </a:pathLst>
          </a:custGeom>
        </p:spPr>
      </p:pic>
      <p:sp>
        <p:nvSpPr>
          <p:cNvPr id="2" name="Title 1">
            <a:extLst>
              <a:ext uri="{FF2B5EF4-FFF2-40B4-BE49-F238E27FC236}">
                <a16:creationId xmlns:a16="http://schemas.microsoft.com/office/drawing/2014/main" id="{7D621E32-8B9F-E293-749A-F5CDF7845AAE}"/>
              </a:ext>
            </a:extLst>
          </p:cNvPr>
          <p:cNvSpPr>
            <a:spLocks noGrp="1"/>
          </p:cNvSpPr>
          <p:nvPr>
            <p:ph type="title"/>
          </p:nvPr>
        </p:nvSpPr>
        <p:spPr>
          <a:xfrm>
            <a:off x="108035" y="792011"/>
            <a:ext cx="4828082" cy="4727796"/>
          </a:xfrm>
        </p:spPr>
        <p:txBody>
          <a:bodyPr vert="horz" lIns="91440" tIns="45720" rIns="91440" bIns="45720" rtlCol="0" anchor="b">
            <a:normAutofit/>
          </a:bodyPr>
          <a:lstStyle/>
          <a:p>
            <a:r>
              <a:rPr lang="en-US" sz="6000">
                <a:cs typeface="Calibri Light"/>
              </a:rPr>
              <a:t>Attach GREEN seal to handle bars of the Verity Scan Machine</a:t>
            </a:r>
            <a:endParaRPr lang="en-US" sz="6000" kern="1200">
              <a:solidFill>
                <a:schemeClr val="tx1"/>
              </a:solidFill>
              <a:latin typeface="+mj-lt"/>
              <a:cs typeface="Calibri Light"/>
            </a:endParaRPr>
          </a:p>
        </p:txBody>
      </p:sp>
      <p:pic>
        <p:nvPicPr>
          <p:cNvPr id="4" name="Picture 4" descr="greenseal.PNG">
            <a:extLst>
              <a:ext uri="{FF2B5EF4-FFF2-40B4-BE49-F238E27FC236}">
                <a16:creationId xmlns:a16="http://schemas.microsoft.com/office/drawing/2014/main" id="{0441BDF6-2947-4BBE-0A06-486E771FEFFC}"/>
              </a:ext>
            </a:extLst>
          </p:cNvPr>
          <p:cNvPicPr>
            <a:picLocks noChangeAspect="1"/>
          </p:cNvPicPr>
          <p:nvPr/>
        </p:nvPicPr>
        <p:blipFill rotWithShape="1">
          <a:blip r:embed="rId3"/>
          <a:srcRect r="2" b="24489"/>
          <a:stretch/>
        </p:blipFill>
        <p:spPr>
          <a:xfrm>
            <a:off x="8610600" y="10"/>
            <a:ext cx="3581400" cy="3769196"/>
          </a:xfrm>
          <a:custGeom>
            <a:avLst/>
            <a:gdLst/>
            <a:ahLst/>
            <a:cxnLst/>
            <a:rect l="l" t="t" r="r" b="b"/>
            <a:pathLst>
              <a:path w="3581400" h="3769206">
                <a:moveTo>
                  <a:pt x="366014" y="0"/>
                </a:moveTo>
                <a:lnTo>
                  <a:pt x="3581400" y="0"/>
                </a:lnTo>
                <a:lnTo>
                  <a:pt x="3581400" y="3507525"/>
                </a:lnTo>
                <a:lnTo>
                  <a:pt x="3442408" y="3574481"/>
                </a:lnTo>
                <a:cubicBezTo>
                  <a:pt x="3145957" y="3699869"/>
                  <a:pt x="2820025" y="3769206"/>
                  <a:pt x="2477898" y="3769206"/>
                </a:cubicBezTo>
                <a:cubicBezTo>
                  <a:pt x="1109392" y="3769206"/>
                  <a:pt x="0" y="2659814"/>
                  <a:pt x="0" y="1291308"/>
                </a:cubicBezTo>
                <a:cubicBezTo>
                  <a:pt x="0" y="863650"/>
                  <a:pt x="108339" y="461296"/>
                  <a:pt x="299069" y="110194"/>
                </a:cubicBezTo>
                <a:close/>
              </a:path>
            </a:pathLst>
          </a:custGeom>
        </p:spPr>
      </p:pic>
    </p:spTree>
    <p:extLst>
      <p:ext uri="{BB962C8B-B14F-4D97-AF65-F5344CB8AC3E}">
        <p14:creationId xmlns:p14="http://schemas.microsoft.com/office/powerpoint/2010/main" val="1266230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42">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9" name="Freeform: Shape 44">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0" name="Freeform: Shape 46">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C876342-E76B-335F-0167-00965D75FBBC}"/>
              </a:ext>
            </a:extLst>
          </p:cNvPr>
          <p:cNvSpPr>
            <a:spLocks noGrp="1"/>
          </p:cNvSpPr>
          <p:nvPr>
            <p:ph type="title"/>
          </p:nvPr>
        </p:nvSpPr>
        <p:spPr>
          <a:xfrm>
            <a:off x="1524003" y="2169944"/>
            <a:ext cx="9144000" cy="2593699"/>
          </a:xfrm>
        </p:spPr>
        <p:txBody>
          <a:bodyPr vert="horz" lIns="91440" tIns="45720" rIns="91440" bIns="45720" rtlCol="0" anchor="ctr">
            <a:normAutofit fontScale="90000"/>
          </a:bodyPr>
          <a:lstStyle/>
          <a:p>
            <a:pPr algn="ctr"/>
            <a:r>
              <a:rPr lang="en-US" sz="1800" kern="1200" dirty="0">
                <a:latin typeface="+mj-lt"/>
                <a:ea typeface="+mj-ea"/>
                <a:cs typeface="+mj-cs"/>
              </a:rPr>
              <a:t>EXCUSED ABSENTEE VOTING </a:t>
            </a:r>
            <a:br>
              <a:rPr lang="en-US" sz="1800" kern="1200" dirty="0">
                <a:ea typeface="Calibri Light"/>
                <a:cs typeface="Calibri Light"/>
              </a:rPr>
            </a:br>
            <a:r>
              <a:rPr lang="en-US" sz="1800" dirty="0">
                <a:ea typeface="Calibri Light"/>
                <a:cs typeface="Calibri Light"/>
              </a:rPr>
              <a:t>MAY 6TH, 7TH, 8TH, 11TH,12TH &amp; 13TH. </a:t>
            </a:r>
            <a:br>
              <a:rPr lang="en-US" sz="1800" dirty="0"/>
            </a:br>
            <a:r>
              <a:rPr lang="en-US" sz="1800" dirty="0"/>
              <a:t> </a:t>
            </a:r>
            <a:br>
              <a:rPr lang="en-US" sz="1800" kern="1200" dirty="0"/>
            </a:br>
            <a:r>
              <a:rPr lang="en-US" sz="1800" kern="1200" dirty="0">
                <a:latin typeface="+mj-lt"/>
                <a:ea typeface="+mj-ea"/>
                <a:cs typeface="+mj-cs"/>
              </a:rPr>
              <a:t>SHELBY CO CLERKS OFFICE </a:t>
            </a:r>
            <a:br>
              <a:rPr lang="en-US" sz="1800" kern="1200" dirty="0"/>
            </a:br>
            <a:r>
              <a:rPr lang="en-US" sz="1800" kern="1200" dirty="0">
                <a:latin typeface="+mj-lt"/>
                <a:ea typeface="+mj-ea"/>
                <a:cs typeface="+mj-cs"/>
              </a:rPr>
              <a:t>501 WASHINGTON ST SHELBYVILLE KY 40065</a:t>
            </a:r>
            <a:br>
              <a:rPr lang="en-US" sz="1800" kern="1200" dirty="0"/>
            </a:br>
            <a:r>
              <a:rPr lang="en-US" sz="1800" kern="1200" dirty="0">
                <a:latin typeface="+mj-lt"/>
                <a:ea typeface="+mj-ea"/>
                <a:cs typeface="+mj-cs"/>
              </a:rPr>
              <a:t>8:30AM TO 4:30PM</a:t>
            </a:r>
            <a:br>
              <a:rPr lang="en-US" sz="1800" kern="1200" dirty="0"/>
            </a:br>
            <a:br>
              <a:rPr lang="en-US" sz="1800" kern="1200" dirty="0"/>
            </a:br>
            <a:r>
              <a:rPr lang="en-US" sz="1800" kern="1200" dirty="0">
                <a:latin typeface="+mj-lt"/>
                <a:ea typeface="+mj-ea"/>
                <a:cs typeface="+mj-cs"/>
              </a:rPr>
              <a:t>EARLY VOTING </a:t>
            </a:r>
            <a:br>
              <a:rPr lang="en-US" sz="1800" kern="1200" dirty="0"/>
            </a:br>
            <a:r>
              <a:rPr lang="en-US" sz="1800" dirty="0"/>
              <a:t>MAY 14TH 10:00AM</a:t>
            </a:r>
            <a:r>
              <a:rPr lang="en-US" sz="1800" kern="1200" dirty="0">
                <a:latin typeface="+mj-lt"/>
                <a:ea typeface="+mj-ea"/>
                <a:cs typeface="+mj-cs"/>
              </a:rPr>
              <a:t> TO 6:00PM</a:t>
            </a:r>
            <a:br>
              <a:rPr lang="en-US" sz="1800" kern="1200" dirty="0">
                <a:cs typeface="Calibri Light"/>
              </a:rPr>
            </a:br>
            <a:r>
              <a:rPr lang="en-US" sz="1800" dirty="0">
                <a:cs typeface="Calibri Light"/>
              </a:rPr>
              <a:t>MAY 15TH 10:00AM TO 6:00PM</a:t>
            </a:r>
            <a:br>
              <a:rPr lang="en-US" sz="1800" dirty="0"/>
            </a:br>
            <a:r>
              <a:rPr lang="en-US" sz="1800" dirty="0"/>
              <a:t>MAY 16TH  8:00AM</a:t>
            </a:r>
            <a:r>
              <a:rPr lang="en-US" sz="1800" kern="1200" dirty="0">
                <a:latin typeface="+mj-lt"/>
                <a:ea typeface="+mj-ea"/>
                <a:cs typeface="+mj-cs"/>
              </a:rPr>
              <a:t> TO </a:t>
            </a:r>
            <a:r>
              <a:rPr lang="en-US" sz="1800" dirty="0"/>
              <a:t>4:00PM</a:t>
            </a:r>
            <a:br>
              <a:rPr lang="en-US" sz="1800" kern="1200" dirty="0"/>
            </a:br>
            <a:r>
              <a:rPr lang="en-US" sz="1800" dirty="0"/>
              <a:t>SHELBYVILLE CONFERENCE &amp; WELCOME CENTER  </a:t>
            </a:r>
            <a:br>
              <a:rPr lang="en-US" sz="1800" kern="1200" dirty="0"/>
            </a:br>
            <a:r>
              <a:rPr lang="en-US" sz="1800" dirty="0"/>
              <a:t>219 7TH ST SHELBYVILLE  </a:t>
            </a:r>
            <a:br>
              <a:rPr lang="en-US" sz="1800" kern="1200" dirty="0"/>
            </a:br>
            <a:r>
              <a:rPr lang="en-US" sz="1800" kern="1200" dirty="0">
                <a:latin typeface="+mj-lt"/>
                <a:ea typeface="+mj-ea"/>
                <a:cs typeface="+mj-cs"/>
              </a:rPr>
              <a:t> </a:t>
            </a:r>
            <a:br>
              <a:rPr lang="en-US" sz="1800" kern="1200" dirty="0"/>
            </a:br>
            <a:r>
              <a:rPr lang="en-US" sz="1800" kern="1200" dirty="0">
                <a:latin typeface="+mj-lt"/>
                <a:ea typeface="+mj-ea"/>
                <a:cs typeface="+mj-cs"/>
              </a:rPr>
              <a:t>IF YOU ARE NOT WORKING AT YOUR HOME PRECINCT YOU MUST </a:t>
            </a:r>
            <a:r>
              <a:rPr lang="en-US" sz="1800" dirty="0"/>
              <a:t>USE</a:t>
            </a:r>
            <a:r>
              <a:rPr lang="en-US" sz="1800" kern="1200" dirty="0">
                <a:latin typeface="+mj-lt"/>
                <a:ea typeface="+mj-ea"/>
                <a:cs typeface="+mj-cs"/>
              </a:rPr>
              <a:t> ONE OF THESE OPTIONS</a:t>
            </a:r>
            <a:br>
              <a:rPr lang="en-US" sz="1800" kern="1200" dirty="0"/>
            </a:br>
            <a:r>
              <a:rPr lang="en-US" sz="1800" kern="1200" dirty="0">
                <a:latin typeface="+mj-lt"/>
                <a:ea typeface="+mj-ea"/>
                <a:cs typeface="+mj-cs"/>
              </a:rPr>
              <a:t> </a:t>
            </a:r>
            <a:br>
              <a:rPr lang="en-US" sz="1800" kern="1200" dirty="0"/>
            </a:br>
            <a:endParaRPr lang="en-US" sz="1800" kern="1200" dirty="0">
              <a:solidFill>
                <a:schemeClr val="tx1"/>
              </a:solidFill>
              <a:latin typeface="+mj-lt"/>
              <a:ea typeface="+mj-ea"/>
              <a:cs typeface="+mj-cs"/>
            </a:endParaRPr>
          </a:p>
        </p:txBody>
      </p:sp>
      <p:sp>
        <p:nvSpPr>
          <p:cNvPr id="61" name="Rectangle 48">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4041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3" name="Freeform: Shape 32">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Shape 33">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8B806FC-3119-FC41-3211-733062E8DF4A}"/>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4600">
                <a:solidFill>
                  <a:schemeClr val="bg1">
                    <a:lumMod val="95000"/>
                    <a:lumOff val="5000"/>
                  </a:schemeClr>
                </a:solidFill>
              </a:rPr>
              <a:t>Contacts:</a:t>
            </a:r>
            <a:br>
              <a:rPr lang="en-US" sz="4600">
                <a:solidFill>
                  <a:schemeClr val="bg1">
                    <a:lumMod val="95000"/>
                    <a:lumOff val="5000"/>
                  </a:schemeClr>
                </a:solidFill>
              </a:rPr>
            </a:br>
            <a:r>
              <a:rPr lang="en-US" sz="4600">
                <a:solidFill>
                  <a:schemeClr val="bg1">
                    <a:lumMod val="95000"/>
                    <a:lumOff val="5000"/>
                  </a:schemeClr>
                </a:solidFill>
              </a:rPr>
              <a:t>Clerks Office 502-633-4410</a:t>
            </a:r>
            <a:br>
              <a:rPr lang="en-US" sz="4600">
                <a:solidFill>
                  <a:schemeClr val="bg1">
                    <a:lumMod val="95000"/>
                    <a:lumOff val="5000"/>
                  </a:schemeClr>
                </a:solidFill>
              </a:rPr>
            </a:br>
            <a:r>
              <a:rPr lang="en-US" sz="4600">
                <a:solidFill>
                  <a:schemeClr val="bg1">
                    <a:lumMod val="95000"/>
                    <a:lumOff val="5000"/>
                  </a:schemeClr>
                </a:solidFill>
              </a:rPr>
              <a:t>Tony Harover 502-541-3294</a:t>
            </a:r>
            <a:br>
              <a:rPr lang="en-US" sz="4600">
                <a:solidFill>
                  <a:schemeClr val="bg1">
                    <a:lumMod val="95000"/>
                    <a:lumOff val="5000"/>
                  </a:schemeClr>
                </a:solidFill>
              </a:rPr>
            </a:br>
            <a:r>
              <a:rPr lang="en-US" sz="4600">
                <a:solidFill>
                  <a:schemeClr val="bg1">
                    <a:lumMod val="95000"/>
                    <a:lumOff val="5000"/>
                  </a:schemeClr>
                </a:solidFill>
              </a:rPr>
              <a:t>Abby Dietrich 502-338-4356</a:t>
            </a:r>
            <a:br>
              <a:rPr lang="en-US" sz="4600">
                <a:solidFill>
                  <a:schemeClr val="bg1">
                    <a:lumMod val="95000"/>
                    <a:lumOff val="5000"/>
                  </a:schemeClr>
                </a:solidFill>
              </a:rPr>
            </a:br>
            <a:endParaRPr lang="en-US" sz="4600">
              <a:solidFill>
                <a:schemeClr val="bg1">
                  <a:lumMod val="95000"/>
                  <a:lumOff val="5000"/>
                </a:schemeClr>
              </a:solidFill>
            </a:endParaRPr>
          </a:p>
        </p:txBody>
      </p:sp>
    </p:spTree>
    <p:extLst>
      <p:ext uri="{BB962C8B-B14F-4D97-AF65-F5344CB8AC3E}">
        <p14:creationId xmlns:p14="http://schemas.microsoft.com/office/powerpoint/2010/main" val="1948349310"/>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1E935DD0-BFA7-6958-9D67-6F964669EEEA}"/>
              </a:ext>
            </a:extLst>
          </p:cNvPr>
          <p:cNvPicPr>
            <a:picLocks noGrp="1" noChangeAspect="1"/>
          </p:cNvPicPr>
          <p:nvPr>
            <p:ph idx="1"/>
          </p:nvPr>
        </p:nvPicPr>
        <p:blipFill>
          <a:blip r:embed="rId2"/>
          <a:stretch>
            <a:fillRect/>
          </a:stretch>
        </p:blipFill>
        <p:spPr>
          <a:xfrm>
            <a:off x="1691995" y="643467"/>
            <a:ext cx="8808009" cy="5571065"/>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590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7">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98AE798-CF4D-11C7-98A6-A8E5833BDBAD}"/>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sz="7200" b="1" kern="1200">
                <a:latin typeface="+mj-lt"/>
                <a:ea typeface="+mj-ea"/>
                <a:cs typeface="+mj-cs"/>
              </a:rPr>
              <a:t>ATTENTION!</a:t>
            </a:r>
            <a:endParaRPr lang="en-US" sz="7200" b="1" kern="1200">
              <a:latin typeface="+mj-lt"/>
              <a:cs typeface="Calibri Light"/>
            </a:endParaRPr>
          </a:p>
        </p:txBody>
      </p:sp>
      <p:sp>
        <p:nvSpPr>
          <p:cNvPr id="3" name="Content Placeholder 2">
            <a:extLst>
              <a:ext uri="{FF2B5EF4-FFF2-40B4-BE49-F238E27FC236}">
                <a16:creationId xmlns:a16="http://schemas.microsoft.com/office/drawing/2014/main" id="{760706A4-72B1-A8AD-5A68-7913D5A58784}"/>
              </a:ext>
            </a:extLst>
          </p:cNvPr>
          <p:cNvSpPr>
            <a:spLocks noGrp="1"/>
          </p:cNvSpPr>
          <p:nvPr>
            <p:ph idx="1"/>
          </p:nvPr>
        </p:nvSpPr>
        <p:spPr>
          <a:xfrm>
            <a:off x="5386038" y="4782320"/>
            <a:ext cx="6297189" cy="1329443"/>
          </a:xfrm>
        </p:spPr>
        <p:txBody>
          <a:bodyPr vert="horz" lIns="91440" tIns="45720" rIns="91440" bIns="45720" rtlCol="0" anchor="t">
            <a:normAutofit fontScale="92500"/>
          </a:bodyPr>
          <a:lstStyle/>
          <a:p>
            <a:pPr marL="0" indent="0" algn="r">
              <a:buNone/>
            </a:pPr>
            <a:r>
              <a:rPr lang="en-US" sz="3600" b="1" kern="1200">
                <a:latin typeface="+mn-lt"/>
                <a:ea typeface="+mn-ea"/>
                <a:cs typeface="+mn-cs"/>
              </a:rPr>
              <a:t>ALL VOTING MACHINES ARE </a:t>
            </a:r>
            <a:r>
              <a:rPr lang="en-US" sz="3600" b="1"/>
              <a:t>TO BE </a:t>
            </a:r>
            <a:r>
              <a:rPr lang="en-US" sz="3600" b="1" kern="1200">
                <a:latin typeface="+mn-lt"/>
                <a:ea typeface="+mn-ea"/>
                <a:cs typeface="+mn-cs"/>
              </a:rPr>
              <a:t>UP AND RUNNING BY 6:00AM</a:t>
            </a:r>
            <a:endParaRPr lang="en-US" sz="3600" b="1" kern="1200">
              <a:latin typeface="+mn-lt"/>
              <a:cs typeface="Calibri"/>
            </a:endParaRPr>
          </a:p>
        </p:txBody>
      </p:sp>
    </p:spTree>
    <p:extLst>
      <p:ext uri="{BB962C8B-B14F-4D97-AF65-F5344CB8AC3E}">
        <p14:creationId xmlns:p14="http://schemas.microsoft.com/office/powerpoint/2010/main" val="3582225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4" descr="POWER6.PNG">
            <a:extLst>
              <a:ext uri="{FF2B5EF4-FFF2-40B4-BE49-F238E27FC236}">
                <a16:creationId xmlns:a16="http://schemas.microsoft.com/office/drawing/2014/main" id="{4E74E0DC-C100-CBCD-0684-088C66BCBA3E}"/>
              </a:ext>
            </a:extLst>
          </p:cNvPr>
          <p:cNvPicPr>
            <a:picLocks noGrp="1" noChangeAspect="1"/>
          </p:cNvPicPr>
          <p:nvPr>
            <p:ph idx="1"/>
          </p:nvPr>
        </p:nvPicPr>
        <p:blipFill rotWithShape="1">
          <a:blip r:embed="rId2"/>
          <a:srcRect r="1315"/>
          <a:stretch/>
        </p:blipFill>
        <p:spPr>
          <a:xfrm>
            <a:off x="20" y="1282"/>
            <a:ext cx="12191980" cy="6856718"/>
          </a:xfrm>
          <a:prstGeom prst="rect">
            <a:avLst/>
          </a:prstGeom>
        </p:spPr>
      </p:pic>
    </p:spTree>
    <p:extLst>
      <p:ext uri="{BB962C8B-B14F-4D97-AF65-F5344CB8AC3E}">
        <p14:creationId xmlns:p14="http://schemas.microsoft.com/office/powerpoint/2010/main" val="829265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ight Triangle 42">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8ABEFB-EC38-34D8-8473-BDE8F91730F5}"/>
              </a:ext>
            </a:extLst>
          </p:cNvPr>
          <p:cNvSpPr>
            <a:spLocks noGrp="1"/>
          </p:cNvSpPr>
          <p:nvPr>
            <p:ph type="title"/>
          </p:nvPr>
        </p:nvSpPr>
        <p:spPr>
          <a:xfrm>
            <a:off x="1285240" y="1050595"/>
            <a:ext cx="8074815" cy="1618489"/>
          </a:xfrm>
        </p:spPr>
        <p:txBody>
          <a:bodyPr vert="horz" lIns="91440" tIns="45720" rIns="91440" bIns="45720" rtlCol="0" anchor="ctr">
            <a:noAutofit/>
          </a:bodyPr>
          <a:lstStyle/>
          <a:p>
            <a:r>
              <a:rPr lang="en-US" sz="5400" b="1">
                <a:cs typeface="Calibri Light"/>
              </a:rPr>
              <a:t>PERSONS ALLOWED IN POLLING LOCATION</a:t>
            </a:r>
            <a:br>
              <a:rPr lang="en-US" sz="5400" b="1">
                <a:cs typeface="Calibri Light"/>
              </a:rPr>
            </a:br>
            <a:endParaRPr lang="en-US" sz="3400"/>
          </a:p>
        </p:txBody>
      </p:sp>
      <p:sp>
        <p:nvSpPr>
          <p:cNvPr id="36" name="Content Placeholder 2">
            <a:extLst>
              <a:ext uri="{FF2B5EF4-FFF2-40B4-BE49-F238E27FC236}">
                <a16:creationId xmlns:a16="http://schemas.microsoft.com/office/drawing/2014/main" id="{819314FE-F127-9EF0-F14B-87DDA1677F92}"/>
              </a:ext>
            </a:extLst>
          </p:cNvPr>
          <p:cNvSpPr>
            <a:spLocks noGrp="1"/>
          </p:cNvSpPr>
          <p:nvPr>
            <p:ph idx="1"/>
          </p:nvPr>
        </p:nvSpPr>
        <p:spPr>
          <a:xfrm>
            <a:off x="1285240" y="2969469"/>
            <a:ext cx="8074815" cy="2800395"/>
          </a:xfrm>
        </p:spPr>
        <p:txBody>
          <a:bodyPr vert="horz" lIns="91440" tIns="45720" rIns="91440" bIns="45720" rtlCol="0" anchor="t">
            <a:normAutofit/>
          </a:bodyPr>
          <a:lstStyle/>
          <a:p>
            <a:r>
              <a:rPr lang="en-US" sz="2200">
                <a:cs typeface="Calibri"/>
              </a:rPr>
              <a:t>ELECTION OFFICERS </a:t>
            </a:r>
          </a:p>
          <a:p>
            <a:r>
              <a:rPr lang="en-US" sz="2200">
                <a:cs typeface="Calibri"/>
              </a:rPr>
              <a:t>VOTERS (INCLUDING MINORS WITH VOTERS)</a:t>
            </a:r>
          </a:p>
          <a:p>
            <a:r>
              <a:rPr lang="en-US" sz="2200">
                <a:cs typeface="Calibri"/>
              </a:rPr>
              <a:t>LAW ENFORCEMENT OFFICERS </a:t>
            </a:r>
          </a:p>
          <a:p>
            <a:r>
              <a:rPr lang="en-US" sz="2200">
                <a:cs typeface="Calibri"/>
              </a:rPr>
              <a:t>MEMBERS OF THE MEDIA FOR LIMITED PURPOSE OF FILMING THE VOTING PROCESS. THEY MAY NOT CONDUCT INTERVIEWS WITH VOTERS OR PRECINCT OFFICERS INSIDE THE POLLING LOCATION</a:t>
            </a:r>
          </a:p>
          <a:p>
            <a:r>
              <a:rPr lang="en-US" sz="2200">
                <a:cs typeface="Calibri"/>
              </a:rPr>
              <a:t>CHALLENGERS </a:t>
            </a:r>
          </a:p>
        </p:txBody>
      </p:sp>
    </p:spTree>
    <p:extLst>
      <p:ext uri="{BB962C8B-B14F-4D97-AF65-F5344CB8AC3E}">
        <p14:creationId xmlns:p14="http://schemas.microsoft.com/office/powerpoint/2010/main" val="706539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AB8C96-6A48-9F0D-5E3C-55EE5E3DD280}"/>
              </a:ext>
            </a:extLst>
          </p:cNvPr>
          <p:cNvSpPr>
            <a:spLocks noGrp="1"/>
          </p:cNvSpPr>
          <p:nvPr>
            <p:ph type="title"/>
          </p:nvPr>
        </p:nvSpPr>
        <p:spPr>
          <a:xfrm>
            <a:off x="1383564" y="348865"/>
            <a:ext cx="9718111" cy="1576446"/>
          </a:xfrm>
        </p:spPr>
        <p:txBody>
          <a:bodyPr anchor="ctr">
            <a:normAutofit/>
          </a:bodyPr>
          <a:lstStyle/>
          <a:p>
            <a:r>
              <a:rPr lang="en-US" sz="2500">
                <a:solidFill>
                  <a:srgbClr val="FFFFFF"/>
                </a:solidFill>
                <a:cs typeface="Calibri Light"/>
              </a:rPr>
              <a:t>ALL FORMS LOCATED IN WHITE BINDER</a:t>
            </a:r>
            <a:br>
              <a:rPr lang="en-US" sz="2500">
                <a:cs typeface="Calibri Light"/>
              </a:rPr>
            </a:br>
            <a:r>
              <a:rPr lang="en-US" sz="2500">
                <a:solidFill>
                  <a:srgbClr val="FFFFFF"/>
                </a:solidFill>
                <a:cs typeface="Calibri Light"/>
              </a:rPr>
              <a:t>PLEASE SIGN ALL FORMS REQUIRING A SIGNATURE FROM ALL OR ONE PRECINCT OFFICER(S)</a:t>
            </a:r>
            <a:br>
              <a:rPr lang="en-US" sz="2500">
                <a:cs typeface="Calibri Light"/>
              </a:rPr>
            </a:br>
            <a:endParaRPr lang="en-US" sz="2500">
              <a:solidFill>
                <a:srgbClr val="FFFFFF"/>
              </a:solidFill>
              <a:cs typeface="Calibri Light"/>
            </a:endParaRPr>
          </a:p>
        </p:txBody>
      </p:sp>
      <p:graphicFrame>
        <p:nvGraphicFramePr>
          <p:cNvPr id="22" name="Content Placeholder 2">
            <a:extLst>
              <a:ext uri="{FF2B5EF4-FFF2-40B4-BE49-F238E27FC236}">
                <a16:creationId xmlns:a16="http://schemas.microsoft.com/office/drawing/2014/main" id="{2219F4BA-29B9-FEAB-5B76-758003974CB3}"/>
              </a:ext>
            </a:extLst>
          </p:cNvPr>
          <p:cNvGraphicFramePr>
            <a:graphicFrameLocks noGrp="1"/>
          </p:cNvGraphicFramePr>
          <p:nvPr>
            <p:ph idx="1"/>
            <p:extLst>
              <p:ext uri="{D42A27DB-BD31-4B8C-83A1-F6EECF244321}">
                <p14:modId xmlns:p14="http://schemas.microsoft.com/office/powerpoint/2010/main" val="3042588966"/>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7038551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TotalTime>
  <Words>1037</Words>
  <Application>Microsoft Office PowerPoint</Application>
  <PresentationFormat>Widescreen</PresentationFormat>
  <Paragraphs>109</Paragraphs>
  <Slides>26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Wingdings</vt:lpstr>
      <vt:lpstr>Office Theme</vt:lpstr>
      <vt:lpstr>2026 PRIMARY  ELECTION MAY 19TH ELECTION OFFICER TRAINING</vt:lpstr>
      <vt:lpstr>ELECTION OFFICER TRAINING AGENDA </vt:lpstr>
      <vt:lpstr>EXCUSED ABSENTEE VOTING  MAY 6TH, 7TH, 8TH, 11TH,12TH &amp; 13TH.    SHELBY CO CLERKS OFFICE  501 WASHINGTON ST SHELBYVILLE KY 40065 8:30AM TO 4:30PM  EARLY VOTING  MAY 14TH 10:00AM TO 6:00PM MAY 15TH 10:00AM TO 6:00PM MAY 16TH  8:00AM TO 4:00PM SHELBYVILLE CONFERENCE &amp; WELCOME CENTER   219 7TH ST SHELBYVILLE     IF YOU ARE NOT WORKING AT YOUR HOME PRECINCT YOU MUST USE ONE OF THESE OPTIONS   </vt:lpstr>
      <vt:lpstr>Contacts: Clerks Office 502-633-4410 Tony Harover 502-541-3294 Abby Dietrich 502-338-4356 </vt:lpstr>
      <vt:lpstr>PowerPoint Presentation</vt:lpstr>
      <vt:lpstr>ATTENTION!</vt:lpstr>
      <vt:lpstr>PowerPoint Presentation</vt:lpstr>
      <vt:lpstr>PERSONS ALLOWED IN POLLING LOCATION </vt:lpstr>
      <vt:lpstr>ALL FORMS LOCATED IN WHITE BINDER PLEASE SIGN ALL FORMS REQUIRING A SIGNATURE FROM ALL OR ONE PRECINCT OFFICER(S) </vt:lpstr>
      <vt:lpstr>SBE 79 DAILY VOTING MACHINE VERIFICATION SHEET  LOCATED IN TOP PORTION OF VERITY MACHINE    BEFORE POLLS OPEN – PRECINCT OFFICERS (1 DEM &amp; 1 REP) ENTER IN BEGINNING SEAL NUMBERS (RED &amp; YELLOW) AND THE PUBLIC COUNT (0).  AFTER POLLS CLOSE – PRECINCT OFFICERS (1 DEM &amp; 1 REP) ENTER ENDING SEAL NUMBERS (RED &amp; BLUE) AND THE PUBLIC COUNT (TOTAL VOTES).  </vt:lpstr>
      <vt:lpstr>SBE 75 ELECTION CONTEST CHAIN OF CUSTODY :    THIS WILL BE TAPED ON TOP OF YOUR VERITY SCAN MACHINES.     </vt:lpstr>
      <vt:lpstr>ELECTIONEERING</vt:lpstr>
      <vt:lpstr>SHERIFF'S REPORT  SBE 53 THIS REPORT DOCUMENTS MAJOR CONCERNS AND SUGGESTIONS FROM ELECTION DAY.    THE SHERIFF WILL COMPLETE AND SIGN THIS FORM. </vt:lpstr>
      <vt:lpstr>SBE 71 VOTER AFFIRMATION FORM   </vt:lpstr>
      <vt:lpstr>SBE 72 ELECTION OFFICER AFFIRMATION FORM </vt:lpstr>
      <vt:lpstr>PRECINCT BALLOT  ACCOUNTABILITY SHEET   THE STARTING NO. WILL BE ENTERED FOR YOU.   THE ENDING NO. WILL BE THE NEXT BALLOT NUMBER YOU WOULD HAVE ISSUED.   KEEP YOUR SPOILED BALLOT COUNT TO GET YOUR TOTAL BALLOTS USED  ALL PRECINCT OFFICERS MUST SIGN!</vt:lpstr>
      <vt:lpstr>VOTER ASSISTANCE FORM SBE 31</vt:lpstr>
      <vt:lpstr>PowerPoint Presentation</vt:lpstr>
      <vt:lpstr>    Provisional Ballot Steps begin at pg. 44  DO NOT BREAK YELLOW SEAL without contacting the county clerk's office first.   All Precinct Workers must sign Provisional Ballot Accountability Statement even if none are used.     </vt:lpstr>
      <vt:lpstr>SUPPLEMENTAL PROCESS If a voter has moved MORE than 30 days from deadline, They must be added to E-Poll book in the new precinct. Contact clerk's office oath of voter, new voter registration cards etc. See page 22 in EPB Guide Supplemental Process See page 12 in EPB Guide Process Voter    If voter has moved LESS 30 day's they will vote in same location.   If a voter has moved from another County they are NOT eligible to vote in Shelby County </vt:lpstr>
      <vt:lpstr>PowerPoint Presentation</vt:lpstr>
      <vt:lpstr>Oath of Voter and Voter Registration Card are still in paper form.  Supplemental Roster will be on your E-Poll Book.  Hands on training for this portion.   </vt:lpstr>
      <vt:lpstr>PowerPoint Presentation</vt:lpstr>
      <vt:lpstr>Verify GREEN Seal # on Verification Sheet!!</vt:lpstr>
      <vt:lpstr>Verity Touch Writer Setup </vt:lpstr>
      <vt:lpstr>Attach GREEN seal to handle bars of the Verity Scan Machine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deputy</dc:creator>
  <cp:lastModifiedBy>Dietrich, Abby (Shelby County Clerk)</cp:lastModifiedBy>
  <cp:revision>3</cp:revision>
  <dcterms:created xsi:type="dcterms:W3CDTF">2023-03-21T19:24:07Z</dcterms:created>
  <dcterms:modified xsi:type="dcterms:W3CDTF">2025-11-04T20:32:44Z</dcterms:modified>
</cp:coreProperties>
</file>